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Lst>
  <p:sldSz cy="5143500" cx="9144000"/>
  <p:notesSz cx="6858000" cy="9144000"/>
  <p:embeddedFontLst>
    <p:embeddedFont>
      <p:font typeface="Ubuntu"/>
      <p:regular r:id="rId41"/>
      <p:bold r:id="rId42"/>
      <p:italic r:id="rId43"/>
      <p:boldItalic r:id="rId4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20" Type="http://schemas.openxmlformats.org/officeDocument/2006/relationships/slide" Target="slides/slide15.xml"/><Relationship Id="rId42" Type="http://schemas.openxmlformats.org/officeDocument/2006/relationships/font" Target="fonts/Ubuntu-bold.fntdata"/><Relationship Id="rId41" Type="http://schemas.openxmlformats.org/officeDocument/2006/relationships/font" Target="fonts/Ubuntu-regular.fntdata"/><Relationship Id="rId22" Type="http://schemas.openxmlformats.org/officeDocument/2006/relationships/slide" Target="slides/slide17.xml"/><Relationship Id="rId44" Type="http://schemas.openxmlformats.org/officeDocument/2006/relationships/font" Target="fonts/Ubuntu-boldItalic.fntdata"/><Relationship Id="rId21" Type="http://schemas.openxmlformats.org/officeDocument/2006/relationships/slide" Target="slides/slide16.xml"/><Relationship Id="rId43" Type="http://schemas.openxmlformats.org/officeDocument/2006/relationships/font" Target="fonts/Ubuntu-italic.fntdata"/><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slide" Target="slides/slide34.xml"/><Relationship Id="rId16" Type="http://schemas.openxmlformats.org/officeDocument/2006/relationships/slide" Target="slides/slide11.xml"/><Relationship Id="rId38" Type="http://schemas.openxmlformats.org/officeDocument/2006/relationships/slide" Target="slides/slide33.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3086ff4df1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3086ff4df1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304922b5949_1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304922b5949_1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457200" lvl="0" marL="914400" rtl="0" algn="l">
              <a:spcBef>
                <a:spcPts val="0"/>
              </a:spcBef>
              <a:spcAft>
                <a:spcPts val="0"/>
              </a:spcAft>
              <a:buNone/>
            </a:pPr>
            <a:r>
              <a:rPr lang="en" sz="1200">
                <a:solidFill>
                  <a:srgbClr val="595959"/>
                </a:solidFill>
              </a:rPr>
              <a:t>Basé sur le vocab size donc varie selon les tokenizers, nouvelles méthodes avec les dataset d’évaluation </a:t>
            </a:r>
            <a:r>
              <a:rPr lang="en" sz="1200">
                <a:solidFill>
                  <a:srgbClr val="595959"/>
                </a:solidFill>
              </a:rPr>
              <a:t>grâce</a:t>
            </a:r>
            <a:r>
              <a:rPr lang="en" sz="1200">
                <a:solidFill>
                  <a:srgbClr val="595959"/>
                </a:solidFill>
              </a:rPr>
              <a:t> à Hugging Face</a:t>
            </a:r>
            <a:endParaRPr sz="1200">
              <a:solidFill>
                <a:srgbClr val="595959"/>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304922b5949_1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304922b5949_1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457200" lvl="0" marL="914400" rtl="0" algn="l">
              <a:spcBef>
                <a:spcPts val="0"/>
              </a:spcBef>
              <a:spcAft>
                <a:spcPts val="0"/>
              </a:spcAft>
              <a:buNone/>
            </a:pPr>
            <a:r>
              <a:rPr lang="en" sz="1200">
                <a:solidFill>
                  <a:srgbClr val="595959"/>
                </a:solidFill>
              </a:rPr>
              <a:t>On utilise la perplexity, quelque chose d’un peu plus compréhensible que la validation loss</a:t>
            </a:r>
            <a:endParaRPr sz="1200">
              <a:solidFill>
                <a:srgbClr val="595959"/>
              </a:solidFill>
            </a:endParaRPr>
          </a:p>
          <a:p>
            <a:pPr indent="457200" lvl="0" marL="914400" rtl="0" algn="l">
              <a:spcBef>
                <a:spcPts val="0"/>
              </a:spcBef>
              <a:spcAft>
                <a:spcPts val="0"/>
              </a:spcAft>
              <a:buNone/>
            </a:pPr>
            <a:r>
              <a:rPr lang="en" sz="1200">
                <a:solidFill>
                  <a:srgbClr val="595959"/>
                </a:solidFill>
              </a:rPr>
              <a:t>2 logs depend on the base</a:t>
            </a:r>
            <a:endParaRPr sz="1200">
              <a:solidFill>
                <a:srgbClr val="595959"/>
              </a:solidFill>
            </a:endParaRPr>
          </a:p>
          <a:p>
            <a:pPr indent="457200" lvl="0" marL="914400" rtl="0" algn="l">
              <a:spcBef>
                <a:spcPts val="0"/>
              </a:spcBef>
              <a:spcAft>
                <a:spcPts val="0"/>
              </a:spcAft>
              <a:buNone/>
            </a:pPr>
            <a:r>
              <a:t/>
            </a:r>
            <a:endParaRPr sz="1200">
              <a:solidFill>
                <a:srgbClr val="595959"/>
              </a:solidFill>
            </a:endParaRPr>
          </a:p>
          <a:p>
            <a:pPr indent="457200" lvl="0" marL="914400" rtl="0" algn="l">
              <a:spcBef>
                <a:spcPts val="0"/>
              </a:spcBef>
              <a:spcAft>
                <a:spcPts val="0"/>
              </a:spcAft>
              <a:buNone/>
            </a:pPr>
            <a:r>
              <a:rPr lang="en" sz="1200">
                <a:solidFill>
                  <a:srgbClr val="595959"/>
                </a:solidFill>
              </a:rPr>
              <a:t>Fun fact: différent manière d’évaluer les LLMs et certains sont bon sur certains dataset et mauvais sur d’autres</a:t>
            </a:r>
            <a:endParaRPr sz="1200">
              <a:solidFill>
                <a:srgbClr val="595959"/>
              </a:solidFill>
            </a:endParaRPr>
          </a:p>
          <a:p>
            <a:pPr indent="457200" lvl="0" marL="914400" rtl="0" algn="l">
              <a:spcBef>
                <a:spcPts val="0"/>
              </a:spcBef>
              <a:spcAft>
                <a:spcPts val="0"/>
              </a:spcAft>
              <a:buNone/>
            </a:pPr>
            <a:r>
              <a:rPr lang="en" sz="1200">
                <a:solidFill>
                  <a:srgbClr val="595959"/>
                </a:solidFill>
              </a:rPr>
              <a:t>Des modèles ont été entrainé sur des dataset d’évaluation. Ils peuvent donc bien performé. </a:t>
            </a:r>
            <a:endParaRPr sz="1200">
              <a:solidFill>
                <a:srgbClr val="595959"/>
              </a:solidFill>
            </a:endParaRPr>
          </a:p>
          <a:p>
            <a:pPr indent="457200" lvl="0" marL="914400" rtl="0" algn="l">
              <a:spcBef>
                <a:spcPts val="0"/>
              </a:spcBef>
              <a:spcAft>
                <a:spcPts val="0"/>
              </a:spcAft>
              <a:buNone/>
            </a:pPr>
            <a:r>
              <a:t/>
            </a:r>
            <a:endParaRPr sz="1200">
              <a:solidFill>
                <a:srgbClr val="595959"/>
              </a:solidFill>
            </a:endParaRPr>
          </a:p>
          <a:p>
            <a:pPr indent="457200" lvl="0" marL="914400" rtl="0" algn="l">
              <a:spcBef>
                <a:spcPts val="0"/>
              </a:spcBef>
              <a:spcAft>
                <a:spcPts val="0"/>
              </a:spcAft>
              <a:buNone/>
            </a:pPr>
            <a:r>
              <a:rPr lang="en" sz="1200">
                <a:solidFill>
                  <a:srgbClr val="595959"/>
                </a:solidFill>
              </a:rPr>
              <a:t>Un trick pour le savoir est de vérifier si les dataset ont plus de chance d’etre généré dans l’ordre de leur écriture dans le test set sachant qu’ils ne sont pas randomisé normalement. Si c’est le cas, ca veut dire que les LLMs on été entrainé sur la donnée d’internet y compris les dataset en questions</a:t>
            </a:r>
            <a:endParaRPr sz="1200">
              <a:solidFill>
                <a:srgbClr val="595959"/>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304922b5949_1_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304922b5949_1_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Clr>
                <a:srgbClr val="595959"/>
              </a:buClr>
              <a:buSzPts val="1200"/>
              <a:buAutoNum type="arabicPeriod"/>
            </a:pPr>
            <a:r>
              <a:rPr lang="en" sz="1200">
                <a:solidFill>
                  <a:srgbClr val="595959"/>
                </a:solidFill>
              </a:rPr>
              <a:t>Télécharger tout l’internet</a:t>
            </a:r>
            <a:endParaRPr sz="1200">
              <a:solidFill>
                <a:srgbClr val="595959"/>
              </a:solidFill>
            </a:endParaRPr>
          </a:p>
          <a:p>
            <a:pPr indent="-304800" lvl="0" marL="457200" rtl="0" algn="l">
              <a:spcBef>
                <a:spcPts val="0"/>
              </a:spcBef>
              <a:spcAft>
                <a:spcPts val="0"/>
              </a:spcAft>
              <a:buClr>
                <a:srgbClr val="595959"/>
              </a:buClr>
              <a:buSzPts val="1200"/>
              <a:buAutoNum type="arabicPeriod"/>
            </a:pPr>
            <a:r>
              <a:rPr lang="en" sz="1200">
                <a:solidFill>
                  <a:srgbClr val="595959"/>
                </a:solidFill>
              </a:rPr>
              <a:t>Montrer l’exemple de L’HTML</a:t>
            </a:r>
            <a:endParaRPr sz="1200">
              <a:solidFill>
                <a:srgbClr val="595959"/>
              </a:solidFill>
            </a:endParaRPr>
          </a:p>
          <a:p>
            <a:pPr indent="0" lvl="0" marL="0" rtl="0" algn="l">
              <a:spcBef>
                <a:spcPts val="0"/>
              </a:spcBef>
              <a:spcAft>
                <a:spcPts val="0"/>
              </a:spcAft>
              <a:buNone/>
            </a:pPr>
            <a:r>
              <a:t/>
            </a:r>
            <a:endParaRPr sz="1200">
              <a:solidFill>
                <a:srgbClr val="595959"/>
              </a:solidFill>
            </a:endParaRPr>
          </a:p>
          <a:p>
            <a:pPr indent="0" lvl="0" marL="0" rtl="0" algn="l">
              <a:spcBef>
                <a:spcPts val="0"/>
              </a:spcBef>
              <a:spcAft>
                <a:spcPts val="0"/>
              </a:spcAft>
              <a:buNone/>
            </a:pPr>
            <a:r>
              <a:rPr lang="en" sz="1200">
                <a:solidFill>
                  <a:srgbClr val="595959"/>
                </a:solidFill>
              </a:rPr>
              <a:t>4. Des liens qui montrent les mêmes sites du texte dupliqué</a:t>
            </a:r>
            <a:endParaRPr sz="1200">
              <a:solidFill>
                <a:srgbClr val="595959"/>
              </a:solidFill>
            </a:endParaRPr>
          </a:p>
          <a:p>
            <a:pPr indent="0" lvl="0" marL="0" rtl="0" algn="l">
              <a:spcBef>
                <a:spcPts val="0"/>
              </a:spcBef>
              <a:spcAft>
                <a:spcPts val="0"/>
              </a:spcAft>
              <a:buNone/>
            </a:pPr>
            <a:r>
              <a:rPr lang="en" sz="1200">
                <a:solidFill>
                  <a:srgbClr val="595959"/>
                </a:solidFill>
              </a:rPr>
              <a:t>5. 10 M de mots problématiques , 10 mot dans une page, problématique </a:t>
            </a:r>
            <a:endParaRPr sz="1200">
              <a:solidFill>
                <a:srgbClr val="595959"/>
              </a:solidFill>
            </a:endParaRPr>
          </a:p>
          <a:p>
            <a:pPr indent="0" lvl="0" marL="0" rtl="0" algn="l">
              <a:spcBef>
                <a:spcPts val="0"/>
              </a:spcBef>
              <a:spcAft>
                <a:spcPts val="0"/>
              </a:spcAft>
              <a:buNone/>
            </a:pPr>
            <a:r>
              <a:rPr lang="en" sz="1200">
                <a:solidFill>
                  <a:srgbClr val="595959"/>
                </a:solidFill>
              </a:rPr>
              <a:t>6. Take all wikipedia, all links qui ref wiki sont aussi surement de bonnes pages car elles sont cités</a:t>
            </a:r>
            <a:endParaRPr sz="1200">
              <a:solidFill>
                <a:srgbClr val="595959"/>
              </a:solidFill>
            </a:endParaRPr>
          </a:p>
          <a:p>
            <a:pPr indent="0" lvl="0" marL="0" rtl="0" algn="l">
              <a:spcBef>
                <a:spcPts val="0"/>
              </a:spcBef>
              <a:spcAft>
                <a:spcPts val="0"/>
              </a:spcAft>
              <a:buNone/>
            </a:pPr>
            <a:r>
              <a:t/>
            </a:r>
            <a:endParaRPr sz="1200">
              <a:solidFill>
                <a:srgbClr val="595959"/>
              </a:solidFill>
            </a:endParaRPr>
          </a:p>
          <a:p>
            <a:pPr indent="0" lvl="0" marL="0" rtl="0" algn="l">
              <a:spcBef>
                <a:spcPts val="0"/>
              </a:spcBef>
              <a:spcAft>
                <a:spcPts val="0"/>
              </a:spcAft>
              <a:buNone/>
            </a:pPr>
            <a:r>
              <a:rPr lang="en" sz="1200">
                <a:solidFill>
                  <a:srgbClr val="595959"/>
                </a:solidFill>
              </a:rPr>
              <a:t>Quand le loss diminue on entraine sur des données de très grande qualités pour améliorer la pertinence</a:t>
            </a:r>
            <a:endParaRPr sz="1200">
              <a:solidFill>
                <a:srgbClr val="595959"/>
              </a:solidFill>
            </a:endParaRPr>
          </a:p>
          <a:p>
            <a:pPr indent="0" lvl="0" marL="0" rtl="0" algn="l">
              <a:spcBef>
                <a:spcPts val="0"/>
              </a:spcBef>
              <a:spcAft>
                <a:spcPts val="0"/>
              </a:spcAft>
              <a:buNone/>
            </a:pPr>
            <a:r>
              <a:t/>
            </a:r>
            <a:endParaRPr sz="1200">
              <a:solidFill>
                <a:srgbClr val="595959"/>
              </a:solidFill>
            </a:endParaRPr>
          </a:p>
          <a:p>
            <a:pPr indent="0" lvl="0" marL="0" rtl="0" algn="l">
              <a:spcBef>
                <a:spcPts val="0"/>
              </a:spcBef>
              <a:spcAft>
                <a:spcPts val="0"/>
              </a:spcAft>
              <a:buNone/>
            </a:pPr>
            <a:r>
              <a:rPr lang="en" sz="1200">
                <a:solidFill>
                  <a:srgbClr val="595959"/>
                </a:solidFill>
              </a:rPr>
              <a:t>Les modèles qu’on connait sont au alentour de 15 a 30 trillions tokens pour l’entrainement</a:t>
            </a:r>
            <a:endParaRPr sz="1200">
              <a:solidFill>
                <a:srgbClr val="595959"/>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304922b5949_1_1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304922b5949_1_1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595959"/>
                </a:solidFill>
              </a:rPr>
              <a:t>L relation Cmin / .. donne la pente de la courbe </a:t>
            </a:r>
            <a:endParaRPr sz="1200">
              <a:solidFill>
                <a:srgbClr val="595959"/>
              </a:solidFill>
            </a:endParaRPr>
          </a:p>
          <a:p>
            <a:pPr indent="0" lvl="0" marL="0" rtl="0" algn="l">
              <a:spcBef>
                <a:spcPts val="0"/>
              </a:spcBef>
              <a:spcAft>
                <a:spcPts val="0"/>
              </a:spcAft>
              <a:buNone/>
            </a:pPr>
            <a:r>
              <a:rPr lang="en" sz="1200">
                <a:solidFill>
                  <a:srgbClr val="595959"/>
                </a:solidFill>
              </a:rPr>
              <a:t>On peut savoir comment un modèle performe selon ses caractéristiques d’entrée</a:t>
            </a:r>
            <a:endParaRPr sz="1200">
              <a:solidFill>
                <a:srgbClr val="595959"/>
              </a:solidFill>
            </a:endParaRPr>
          </a:p>
          <a:p>
            <a:pPr indent="0" lvl="0" marL="0" rtl="0" algn="l">
              <a:spcBef>
                <a:spcPts val="0"/>
              </a:spcBef>
              <a:spcAft>
                <a:spcPts val="0"/>
              </a:spcAft>
              <a:buNone/>
            </a:pPr>
            <a:r>
              <a:rPr lang="en" sz="1200">
                <a:solidFill>
                  <a:srgbClr val="595959"/>
                </a:solidFill>
              </a:rPr>
              <a:t>On peut imaginer comment un modèle va performer</a:t>
            </a:r>
            <a:endParaRPr sz="1200">
              <a:solidFill>
                <a:srgbClr val="595959"/>
              </a:solidFill>
            </a:endParaRPr>
          </a:p>
          <a:p>
            <a:pPr indent="0" lvl="0" marL="0" rtl="0" algn="l">
              <a:spcBef>
                <a:spcPts val="0"/>
              </a:spcBef>
              <a:spcAft>
                <a:spcPts val="0"/>
              </a:spcAft>
              <a:buNone/>
            </a:pPr>
            <a:r>
              <a:t/>
            </a:r>
            <a:endParaRPr sz="1200">
              <a:solidFill>
                <a:srgbClr val="595959"/>
              </a:solidFill>
            </a:endParaRPr>
          </a:p>
          <a:p>
            <a:pPr indent="0" lvl="0" marL="0" rtl="0" algn="l">
              <a:spcBef>
                <a:spcPts val="0"/>
              </a:spcBef>
              <a:spcAft>
                <a:spcPts val="0"/>
              </a:spcAft>
              <a:buNone/>
            </a:pPr>
            <a:r>
              <a:rPr lang="en" sz="1200">
                <a:solidFill>
                  <a:srgbClr val="595959"/>
                </a:solidFill>
              </a:rPr>
              <a:t>Personne ne fait d’epochs dans les entraînements</a:t>
            </a:r>
            <a:endParaRPr sz="1200">
              <a:solidFill>
                <a:srgbClr val="595959"/>
              </a:solidFill>
            </a:endParaRPr>
          </a:p>
          <a:p>
            <a:pPr indent="0" lvl="0" marL="0" rtl="0" algn="l">
              <a:spcBef>
                <a:spcPts val="0"/>
              </a:spcBef>
              <a:spcAft>
                <a:spcPts val="0"/>
              </a:spcAft>
              <a:buNone/>
            </a:pPr>
            <a:r>
              <a:t/>
            </a:r>
            <a:endParaRPr sz="1200">
              <a:solidFill>
                <a:srgbClr val="595959"/>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304922b5949_1_2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304922b5949_1_2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595959"/>
                </a:solidFill>
              </a:rPr>
              <a:t>Avec 30 j d’entrainement que faire ? </a:t>
            </a:r>
            <a:endParaRPr sz="1200">
              <a:solidFill>
                <a:srgbClr val="595959"/>
              </a:solidFill>
            </a:endParaRPr>
          </a:p>
          <a:p>
            <a:pPr indent="0" lvl="0" marL="0" rtl="0" algn="l">
              <a:spcBef>
                <a:spcPts val="0"/>
              </a:spcBef>
              <a:spcAft>
                <a:spcPts val="0"/>
              </a:spcAft>
              <a:buNone/>
            </a:pPr>
            <a:r>
              <a:rPr lang="en" sz="1200">
                <a:solidFill>
                  <a:srgbClr val="595959"/>
                </a:solidFill>
              </a:rPr>
              <a:t>1 modele sur 30 jours </a:t>
            </a:r>
            <a:endParaRPr sz="1200">
              <a:solidFill>
                <a:srgbClr val="595959"/>
              </a:solidFill>
            </a:endParaRPr>
          </a:p>
          <a:p>
            <a:pPr indent="0" lvl="0" marL="0" rtl="0" algn="l">
              <a:spcBef>
                <a:spcPts val="0"/>
              </a:spcBef>
              <a:spcAft>
                <a:spcPts val="0"/>
              </a:spcAft>
              <a:buNone/>
            </a:pPr>
            <a:r>
              <a:rPr lang="en" sz="1200">
                <a:solidFill>
                  <a:srgbClr val="595959"/>
                </a:solidFill>
              </a:rPr>
              <a:t>30 modèle sur 1 j </a:t>
            </a:r>
            <a:endParaRPr sz="1200">
              <a:solidFill>
                <a:srgbClr val="595959"/>
              </a:solidFill>
            </a:endParaRPr>
          </a:p>
          <a:p>
            <a:pPr indent="0" lvl="0" marL="0" rtl="0" algn="l">
              <a:spcBef>
                <a:spcPts val="0"/>
              </a:spcBef>
              <a:spcAft>
                <a:spcPts val="0"/>
              </a:spcAft>
              <a:buNone/>
            </a:pPr>
            <a:r>
              <a:t/>
            </a:r>
            <a:endParaRPr sz="1200">
              <a:solidFill>
                <a:srgbClr val="595959"/>
              </a:solidFill>
            </a:endParaRPr>
          </a:p>
          <a:p>
            <a:pPr indent="0" lvl="0" marL="0" rtl="0" algn="l">
              <a:spcBef>
                <a:spcPts val="0"/>
              </a:spcBef>
              <a:spcAft>
                <a:spcPts val="0"/>
              </a:spcAft>
              <a:buNone/>
            </a:pPr>
            <a:r>
              <a:t/>
            </a:r>
            <a:endParaRPr sz="1200">
              <a:solidFill>
                <a:srgbClr val="595959"/>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304922b5949_1_2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304922b5949_1_2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 Loss </a:t>
            </a:r>
            <a:endParaRPr/>
          </a:p>
          <a:p>
            <a:pPr indent="0" lvl="0" marL="0" rtl="0" algn="l">
              <a:spcBef>
                <a:spcPts val="0"/>
              </a:spcBef>
              <a:spcAft>
                <a:spcPts val="0"/>
              </a:spcAft>
              <a:buNone/>
            </a:pPr>
            <a:r>
              <a:rPr lang="en"/>
              <a:t>X le nombre de parametres</a:t>
            </a:r>
            <a:endParaRPr/>
          </a:p>
          <a:p>
            <a:pPr indent="0" lvl="0" marL="0" rtl="0" algn="l">
              <a:spcBef>
                <a:spcPts val="0"/>
              </a:spcBef>
              <a:spcAft>
                <a:spcPts val="0"/>
              </a:spcAft>
              <a:buNone/>
            </a:pPr>
            <a:r>
              <a:rPr lang="en"/>
              <a:t>Different color different amon of computes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LLAMA 3B 400B </a:t>
            </a:r>
            <a:endParaRPr/>
          </a:p>
          <a:p>
            <a:pPr indent="0" lvl="0" marL="0" rtl="0" algn="l">
              <a:spcBef>
                <a:spcPts val="0"/>
              </a:spcBef>
              <a:spcAft>
                <a:spcPts val="0"/>
              </a:spcAft>
              <a:buNone/>
            </a:pPr>
            <a:r>
              <a:rPr lang="en"/>
              <a:t>Approx cost 80M dollar</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304922b5949_1_2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304922b5949_1_2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 Loss </a:t>
            </a:r>
            <a:endParaRPr/>
          </a:p>
          <a:p>
            <a:pPr indent="0" lvl="0" marL="0" rtl="0" algn="l">
              <a:spcBef>
                <a:spcPts val="0"/>
              </a:spcBef>
              <a:spcAft>
                <a:spcPts val="0"/>
              </a:spcAft>
              <a:buNone/>
            </a:pPr>
            <a:r>
              <a:rPr lang="en"/>
              <a:t>X le nombre de parametres</a:t>
            </a:r>
            <a:endParaRPr/>
          </a:p>
          <a:p>
            <a:pPr indent="0" lvl="0" marL="0" rtl="0" algn="l">
              <a:spcBef>
                <a:spcPts val="0"/>
              </a:spcBef>
              <a:spcAft>
                <a:spcPts val="0"/>
              </a:spcAft>
              <a:buNone/>
            </a:pPr>
            <a:r>
              <a:rPr lang="en"/>
              <a:t>Different color different amon of computes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LLAMA 3B 400B </a:t>
            </a:r>
            <a:endParaRPr/>
          </a:p>
          <a:p>
            <a:pPr indent="0" lvl="0" marL="0" rtl="0" algn="l">
              <a:spcBef>
                <a:spcPts val="0"/>
              </a:spcBef>
              <a:spcAft>
                <a:spcPts val="0"/>
              </a:spcAft>
              <a:buNone/>
            </a:pPr>
            <a:r>
              <a:rPr lang="en"/>
              <a:t>Approx cost 80M dollar</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304922b5949_1_4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304922b5949_1_4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304922b5949_1_2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304922b5949_1_2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Predire la proba du prochain mot, compléter une phrase existante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304922b5949_1_3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304922b5949_1_3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Predire la proba du prochain mot, compléter une phrase existante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304922b5949_1_4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304922b5949_1_4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304922b5949_1_3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304922b5949_1_3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Predire la proba du prochain mot, compléter une phrase existante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304922b5949_1_2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304922b5949_1_2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Predire la proba du prochain mot, compléter une phrase existante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304922b5949_1_3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304922b5949_1_3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Predire la proba du prochain mot, compléter une phrase existante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304922b5949_1_3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304922b5949_1_3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En scale de 2k a 32K n’aide vraiment pas.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Pas évident de faire plaisir à chaque utilisateur d’internet avec ses préférence différentes. </a:t>
            </a:r>
            <a:endParaRPr/>
          </a:p>
          <a:p>
            <a:pPr indent="0" lvl="0" marL="0" rtl="0" algn="l">
              <a:spcBef>
                <a:spcPts val="0"/>
              </a:spcBef>
              <a:spcAft>
                <a:spcPts val="0"/>
              </a:spcAft>
              <a:buNone/>
            </a:pPr>
            <a:r>
              <a:rPr lang="en"/>
              <a:t>On utilise la connaissance de la données </a:t>
            </a:r>
            <a:r>
              <a:rPr lang="en"/>
              <a:t>d'entraînement</a:t>
            </a:r>
            <a:r>
              <a:rPr lang="en"/>
              <a:t> et on essaye de fitter avec un type d’utillisateur </a:t>
            </a:r>
            <a:endParaRPr/>
          </a:p>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304922b5949_1_4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304922b5949_1_4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En scale de 2k a 32K n’aide vraiment pas.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Pas évident de faire plaisir à chaque utilisateur d’internet avec ses préférence différentes. </a:t>
            </a:r>
            <a:endParaRPr/>
          </a:p>
          <a:p>
            <a:pPr indent="0" lvl="0" marL="0" rtl="0" algn="l">
              <a:spcBef>
                <a:spcPts val="0"/>
              </a:spcBef>
              <a:spcAft>
                <a:spcPts val="0"/>
              </a:spcAft>
              <a:buNone/>
            </a:pPr>
            <a:r>
              <a:rPr lang="en"/>
              <a:t>On utilise la connaissance de la données d'entraînement et on essaye de fitter avec un type d’utillisateur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Different hyper parameters, </a:t>
            </a:r>
            <a:endParaRPr/>
          </a:p>
          <a:p>
            <a:pPr indent="0" lvl="0" marL="0" rtl="0" algn="l">
              <a:spcBef>
                <a:spcPts val="0"/>
              </a:spcBef>
              <a:spcAft>
                <a:spcPts val="0"/>
              </a:spcAft>
              <a:buNone/>
            </a:pPr>
            <a:r>
              <a:rPr lang="en"/>
              <a:t>Increase learning rate from these examples</a:t>
            </a:r>
            <a:endParaRPr/>
          </a:p>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g304922b5949_1_5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2" name="Google Shape;392;g304922b5949_1_5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SFT limites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Le LLM va vouloir reproduire la réponse de l’humain</a:t>
            </a:r>
            <a:endParaRPr/>
          </a:p>
          <a:p>
            <a:pPr indent="0" lvl="0" marL="0" rtl="0" algn="l">
              <a:spcBef>
                <a:spcPts val="0"/>
              </a:spcBef>
              <a:spcAft>
                <a:spcPts val="0"/>
              </a:spcAft>
              <a:buNone/>
            </a:pPr>
            <a:r>
              <a:rPr lang="en"/>
              <a:t>L’humain ne va pas générer toutes les réponses, limité par la réponse de l’humain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Hallu: le modèle a sa connaissance dans ses données </a:t>
            </a:r>
            <a:r>
              <a:rPr lang="en"/>
              <a:t>d'entraînement</a:t>
            </a:r>
            <a:r>
              <a:rPr lang="en"/>
              <a:t> ? Que ce passe t’il si le LLM n’a pas la connaissance.</a:t>
            </a:r>
            <a:endParaRPr/>
          </a:p>
          <a:p>
            <a:pPr indent="0" lvl="0" marL="0" rtl="0" algn="l">
              <a:spcBef>
                <a:spcPts val="0"/>
              </a:spcBef>
              <a:spcAft>
                <a:spcPts val="0"/>
              </a:spcAft>
              <a:buNone/>
            </a:pPr>
            <a:r>
              <a:rPr lang="en"/>
              <a:t>Il Va halluciner a partir du SFT car l’humain lui a appris à générer une réponse qui n’est pas dans ses données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304922b5949_1_5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2" name="Google Shape;402;g304922b5949_1_5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SFT limites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Le LLM va vouloir reproduire la réponse de l’humain</a:t>
            </a:r>
            <a:endParaRPr/>
          </a:p>
          <a:p>
            <a:pPr indent="0" lvl="0" marL="0" rtl="0" algn="l">
              <a:spcBef>
                <a:spcPts val="0"/>
              </a:spcBef>
              <a:spcAft>
                <a:spcPts val="0"/>
              </a:spcAft>
              <a:buNone/>
            </a:pPr>
            <a:r>
              <a:rPr lang="en"/>
              <a:t>L’humain ne va pas générer toutes les réponses, limité par la réponse de l’humain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Hallu: le modèle a sa connaissance dans ses données d'entraînement ? Que ce passe t’il si le LLM n’a pas la connaissance.</a:t>
            </a:r>
            <a:endParaRPr/>
          </a:p>
          <a:p>
            <a:pPr indent="0" lvl="0" marL="0" rtl="0" algn="l">
              <a:spcBef>
                <a:spcPts val="0"/>
              </a:spcBef>
              <a:spcAft>
                <a:spcPts val="0"/>
              </a:spcAft>
              <a:buNone/>
            </a:pPr>
            <a:r>
              <a:rPr lang="en"/>
              <a:t>Il Va halluciner a partir du SFT car l’humain lui a appris à générer une réponse qui n’est pas dans ses données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304922b5949_1_5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8" name="Google Shape;418;g304922b5949_1_5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SFT limites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Le LLM va vouloir reproduire la réponse de l’humain</a:t>
            </a:r>
            <a:endParaRPr/>
          </a:p>
          <a:p>
            <a:pPr indent="0" lvl="0" marL="0" rtl="0" algn="l">
              <a:spcBef>
                <a:spcPts val="0"/>
              </a:spcBef>
              <a:spcAft>
                <a:spcPts val="0"/>
              </a:spcAft>
              <a:buNone/>
            </a:pPr>
            <a:r>
              <a:rPr lang="en"/>
              <a:t>L’humain ne va pas générer toutes les réponses, limité par la réponse de l’humain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Hallu: le modèle a sa connaissance dans ses données d'entraînement ? Que ce passe t’il si le LLM n’a pas la connaissance.</a:t>
            </a:r>
            <a:endParaRPr/>
          </a:p>
          <a:p>
            <a:pPr indent="0" lvl="0" marL="0" rtl="0" algn="l">
              <a:spcBef>
                <a:spcPts val="0"/>
              </a:spcBef>
              <a:spcAft>
                <a:spcPts val="0"/>
              </a:spcAft>
              <a:buNone/>
            </a:pPr>
            <a:r>
              <a:rPr lang="en"/>
              <a:t>Il Va halluciner a partir du SFT car l’humain lui a appris à générer une réponse qui n’est pas dans ses données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High logits dans la softmax = le modèle a une grande préférence pour une réponse</a:t>
            </a:r>
            <a:endParaRPr/>
          </a:p>
          <a:p>
            <a:pPr indent="0" lvl="0" marL="0" rtl="0" algn="l">
              <a:spcBef>
                <a:spcPts val="0"/>
              </a:spcBef>
              <a:spcAft>
                <a:spcPts val="0"/>
              </a:spcAft>
              <a:buNone/>
            </a:pPr>
            <a:r>
              <a:rPr lang="en"/>
              <a:t>Train le classifier pour dire si on préfère rouge ou vert. Au lieu d’utiliser le reward binaire, on utilise la logit continuet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Regularization term pour éviter l’over optimization. Le reward model ne va pas la maximiser à l’infini. </a:t>
            </a:r>
            <a:endParaRPr/>
          </a:p>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g304922b5949_1_6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5" name="Google Shape;435;g304922b5949_1_6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SFT limites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Le LLM va vouloir reproduire la réponse de l’humain</a:t>
            </a:r>
            <a:endParaRPr/>
          </a:p>
          <a:p>
            <a:pPr indent="0" lvl="0" marL="0" rtl="0" algn="l">
              <a:spcBef>
                <a:spcPts val="0"/>
              </a:spcBef>
              <a:spcAft>
                <a:spcPts val="0"/>
              </a:spcAft>
              <a:buNone/>
            </a:pPr>
            <a:r>
              <a:rPr lang="en"/>
              <a:t>L’humain ne va pas générer toutes les réponses, limité par la réponse de l’humain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Hallu: le modèle a sa connaissance dans ses données d'entraînement ? Que ce passe t’il si le LLM n’a pas la connaissance.</a:t>
            </a:r>
            <a:endParaRPr/>
          </a:p>
          <a:p>
            <a:pPr indent="0" lvl="0" marL="0" rtl="0" algn="l">
              <a:spcBef>
                <a:spcPts val="0"/>
              </a:spcBef>
              <a:spcAft>
                <a:spcPts val="0"/>
              </a:spcAft>
              <a:buNone/>
            </a:pPr>
            <a:r>
              <a:rPr lang="en"/>
              <a:t>Il Va halluciner a partir du SFT car l’humain lui a appris à générer une réponse qui n’est pas dans ses données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High logits dans la softmax = le modèle a une grande préférence pour une réponse</a:t>
            </a:r>
            <a:endParaRPr/>
          </a:p>
          <a:p>
            <a:pPr indent="0" lvl="0" marL="0" rtl="0" algn="l">
              <a:spcBef>
                <a:spcPts val="0"/>
              </a:spcBef>
              <a:spcAft>
                <a:spcPts val="0"/>
              </a:spcAft>
              <a:buNone/>
            </a:pPr>
            <a:r>
              <a:rPr lang="en"/>
              <a:t>Train le classifier pour dire si on préfère rouge ou vert. Au lieu d’utiliser le reward binaire, on utilise la logit continuet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Regularization term pour éviter l’over optimization. Le reward model ne va pas la maximiser à l’infini.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On compare la réponse du modèle a modèle optimisé, au début pas du tout. </a:t>
            </a:r>
            <a:endParaRPr/>
          </a:p>
          <a:p>
            <a:pPr indent="0" lvl="0" marL="0" rtl="0" algn="l">
              <a:spcBef>
                <a:spcPts val="0"/>
              </a:spcBef>
              <a:spcAft>
                <a:spcPts val="0"/>
              </a:spcAft>
              <a:buNone/>
            </a:pPr>
            <a:r>
              <a:rPr lang="en"/>
              <a:t>L’objectif est de forcer le modèle optimisé à utiliser une réponse syntaxiquement et sémantiquement juste. </a:t>
            </a:r>
            <a:endParaRPr/>
          </a:p>
          <a:p>
            <a:pPr indent="0" lvl="0" marL="0" rtl="0" algn="l">
              <a:spcBef>
                <a:spcPts val="0"/>
              </a:spcBef>
              <a:spcAft>
                <a:spcPts val="0"/>
              </a:spcAft>
              <a:buNone/>
            </a:pPr>
            <a:r>
              <a:rPr lang="en"/>
              <a:t>Ensuite on récupère le reward de la réponse fournit par le modèle optimisé afin d’obtenir la préférence de l’humain. On obtient le reward issue de la KL qui sert d’ajustement du modèle optimisé.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Over optimisation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LLM are actually a policy for a RL model </a:t>
            </a:r>
            <a:endParaRPr/>
          </a:p>
          <a:p>
            <a:pPr indent="0" lvl="0" marL="0" rtl="0" algn="l">
              <a:spcBef>
                <a:spcPts val="0"/>
              </a:spcBef>
              <a:spcAft>
                <a:spcPts val="0"/>
              </a:spcAft>
              <a:buNone/>
            </a:pPr>
            <a:r>
              <a:rPr lang="en"/>
              <a:t>It not maximimzing maximum </a:t>
            </a:r>
            <a:r>
              <a:rPr lang="en"/>
              <a:t>likelihood</a:t>
            </a:r>
            <a:r>
              <a:rPr lang="en"/>
              <a:t> anymore </a:t>
            </a:r>
            <a:endParaRPr/>
          </a:p>
          <a:p>
            <a:pPr indent="0" lvl="0" marL="0" rtl="0" algn="l">
              <a:spcBef>
                <a:spcPts val="0"/>
              </a:spcBef>
              <a:spcAft>
                <a:spcPts val="0"/>
              </a:spcAft>
              <a:buNone/>
            </a:pPr>
            <a:r>
              <a:rPr lang="en"/>
              <a:t>The </a:t>
            </a:r>
            <a:r>
              <a:rPr lang="en"/>
              <a:t>reason</a:t>
            </a:r>
            <a:r>
              <a:rPr lang="en"/>
              <a:t> why it’s important is that model that model that goes though this type of PPO don’t give you the likelihood of text that are meaningful. </a:t>
            </a:r>
            <a:endParaRPr/>
          </a:p>
          <a:p>
            <a:pPr indent="0" lvl="0" marL="0" rtl="0" algn="l">
              <a:spcBef>
                <a:spcPts val="0"/>
              </a:spcBef>
              <a:spcAft>
                <a:spcPts val="0"/>
              </a:spcAft>
              <a:buNone/>
            </a:pPr>
            <a:r>
              <a:rPr lang="en"/>
              <a:t>You optimized them for generating the most likely </a:t>
            </a:r>
            <a:r>
              <a:rPr lang="en"/>
              <a:t>things.</a:t>
            </a:r>
            <a:endParaRPr/>
          </a:p>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g304922b5949_1_6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0" name="Google Shape;450;g304922b5949_1_6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Equivalent to RLHF and LM policy using PPO</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Now only do maximum likelihood using DPO</a:t>
            </a:r>
            <a:endParaRPr/>
          </a:p>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3048562ef17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3048562ef17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457200" lvl="0" marL="914400" rtl="0" algn="l">
              <a:spcBef>
                <a:spcPts val="0"/>
              </a:spcBef>
              <a:spcAft>
                <a:spcPts val="0"/>
              </a:spcAft>
              <a:buNone/>
            </a:pPr>
            <a:r>
              <a:rPr lang="en" sz="1200">
                <a:solidFill>
                  <a:srgbClr val="595959"/>
                </a:solidFill>
              </a:rPr>
              <a:t>P(Transformers, are, encoder, decoder, models) = 0.1 -&gt; Probabilité d’être trouvé en ligne ou dite par un humain </a:t>
            </a:r>
            <a:endParaRPr sz="1200">
              <a:solidFill>
                <a:srgbClr val="595959"/>
              </a:solidFill>
            </a:endParaRPr>
          </a:p>
          <a:p>
            <a:pPr indent="457200" lvl="0" marL="914400" rtl="0" algn="l">
              <a:spcBef>
                <a:spcPts val="0"/>
              </a:spcBef>
              <a:spcAft>
                <a:spcPts val="0"/>
              </a:spcAft>
              <a:buNone/>
            </a:pPr>
            <a:r>
              <a:rPr lang="en" sz="1200">
                <a:solidFill>
                  <a:srgbClr val="595959"/>
                </a:solidFill>
              </a:rPr>
              <a:t>P(Transformers, is, encoder, decoder, models) = 0.001 -&gt; Le modèle doit savoir qu’il y a une erreur syntactic </a:t>
            </a:r>
            <a:endParaRPr sz="1200">
              <a:solidFill>
                <a:srgbClr val="595959"/>
              </a:solidFill>
            </a:endParaRPr>
          </a:p>
          <a:p>
            <a:pPr indent="457200" lvl="0" marL="914400" rtl="0" algn="l">
              <a:spcBef>
                <a:spcPts val="0"/>
              </a:spcBef>
              <a:spcAft>
                <a:spcPts val="0"/>
              </a:spcAft>
              <a:buNone/>
            </a:pPr>
            <a:r>
              <a:rPr lang="en" sz="1200">
                <a:solidFill>
                  <a:srgbClr val="595959"/>
                </a:solidFill>
              </a:rPr>
              <a:t>P(Transformers, are, decoder, models) = 0.001 -&gt; Le modèle doit savoir qu’il y a une erreur de sens </a:t>
            </a:r>
            <a:endParaRPr sz="1200">
              <a:solidFill>
                <a:srgbClr val="595959"/>
              </a:solidFill>
            </a:endParaRPr>
          </a:p>
          <a:p>
            <a:pPr indent="457200" lvl="0" marL="914400" rtl="0" algn="l">
              <a:spcBef>
                <a:spcPts val="0"/>
              </a:spcBef>
              <a:spcAft>
                <a:spcPts val="0"/>
              </a:spcAft>
              <a:buNone/>
            </a:pPr>
            <a:r>
              <a:t/>
            </a:r>
            <a:endParaRPr sz="1200">
              <a:solidFill>
                <a:srgbClr val="595959"/>
              </a:solidFill>
            </a:endParaRPr>
          </a:p>
          <a:p>
            <a:pPr indent="457200" lvl="0" marL="914400" rtl="0" algn="l">
              <a:spcBef>
                <a:spcPts val="0"/>
              </a:spcBef>
              <a:spcAft>
                <a:spcPts val="0"/>
              </a:spcAft>
              <a:buNone/>
            </a:pPr>
            <a:r>
              <a:t/>
            </a:r>
            <a:endParaRPr sz="1200">
              <a:solidFill>
                <a:srgbClr val="595959"/>
              </a:solidFill>
            </a:endParaRPr>
          </a:p>
          <a:p>
            <a:pPr indent="457200" lvl="0" marL="914400" rtl="0" algn="l">
              <a:spcBef>
                <a:spcPts val="0"/>
              </a:spcBef>
              <a:spcAft>
                <a:spcPts val="0"/>
              </a:spcAft>
              <a:buNone/>
            </a:pPr>
            <a:r>
              <a:rPr lang="en" sz="1200">
                <a:solidFill>
                  <a:srgbClr val="595959"/>
                </a:solidFill>
              </a:rPr>
              <a:t>Generative models, Langage Model are generative models, à partir d’une distribution de ces mots, à partir de chaque suite de mot, on peut prédire le prochain </a:t>
            </a:r>
            <a:endParaRPr sz="1200">
              <a:solidFill>
                <a:srgbClr val="595959"/>
              </a:solidFill>
            </a:endParaRPr>
          </a:p>
          <a:p>
            <a:pPr indent="457200" lvl="0" marL="914400" rtl="0" algn="l">
              <a:spcBef>
                <a:spcPts val="0"/>
              </a:spcBef>
              <a:spcAft>
                <a:spcPts val="0"/>
              </a:spcAft>
              <a:buNone/>
            </a:pPr>
            <a:r>
              <a:rPr lang="en" sz="1200">
                <a:solidFill>
                  <a:srgbClr val="595959"/>
                </a:solidFill>
              </a:rPr>
              <a:t>On utilise les modèles autoregressifs. </a:t>
            </a:r>
            <a:endParaRPr sz="1200">
              <a:solidFill>
                <a:srgbClr val="595959"/>
              </a:solidFill>
            </a:endParaRPr>
          </a:p>
          <a:p>
            <a:pPr indent="457200" lvl="0" marL="914400" rtl="0" algn="l">
              <a:spcBef>
                <a:spcPts val="0"/>
              </a:spcBef>
              <a:spcAft>
                <a:spcPts val="0"/>
              </a:spcAft>
              <a:buNone/>
            </a:pPr>
            <a:r>
              <a:rPr lang="en" sz="1200">
                <a:solidFill>
                  <a:srgbClr val="595959"/>
                </a:solidFill>
              </a:rPr>
              <a:t>Il fonctionnent comme ca, prédire le prochain mot à partir des mots précédents. Un peu plus long car on fait une approche séq</a:t>
            </a:r>
            <a:endParaRPr sz="1200">
              <a:solidFill>
                <a:srgbClr val="595959"/>
              </a:solidFill>
            </a:endParaRPr>
          </a:p>
          <a:p>
            <a:pPr indent="457200" lvl="0" marL="914400" rtl="0" algn="l">
              <a:spcBef>
                <a:spcPts val="0"/>
              </a:spcBef>
              <a:spcAft>
                <a:spcPts val="0"/>
              </a:spcAft>
              <a:buNone/>
            </a:pPr>
            <a:r>
              <a:t/>
            </a:r>
            <a:endParaRPr sz="1200">
              <a:solidFill>
                <a:srgbClr val="595959"/>
              </a:solidFill>
            </a:endParaRPr>
          </a:p>
          <a:p>
            <a:pPr indent="457200" lvl="0" marL="914400" rtl="0" algn="l">
              <a:spcBef>
                <a:spcPts val="0"/>
              </a:spcBef>
              <a:spcAft>
                <a:spcPts val="0"/>
              </a:spcAft>
              <a:buNone/>
            </a:pPr>
            <a:r>
              <a:t/>
            </a:r>
            <a:endParaRPr sz="1200">
              <a:solidFill>
                <a:srgbClr val="595959"/>
              </a:solidFill>
            </a:endParaRPr>
          </a:p>
          <a:p>
            <a:pPr indent="457200" lvl="0" marL="914400" rtl="0" algn="l">
              <a:spcBef>
                <a:spcPts val="0"/>
              </a:spcBef>
              <a:spcAft>
                <a:spcPts val="0"/>
              </a:spcAft>
              <a:buNone/>
            </a:pPr>
            <a:r>
              <a:t/>
            </a:r>
            <a:endParaRPr sz="1200">
              <a:solidFill>
                <a:srgbClr val="595959"/>
              </a:solidFill>
            </a:endParaRPr>
          </a:p>
          <a:p>
            <a:pPr indent="457200" lvl="0" marL="914400" rtl="0" algn="l">
              <a:spcBef>
                <a:spcPts val="0"/>
              </a:spcBef>
              <a:spcAft>
                <a:spcPts val="0"/>
              </a:spcAft>
              <a:buNone/>
            </a:pPr>
            <a:r>
              <a:t/>
            </a:r>
            <a:endParaRPr sz="1200">
              <a:solidFill>
                <a:srgbClr val="595959"/>
              </a:solidFil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g304922b5949_1_5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6" name="Google Shape;466;g304922b5949_1_5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SFT limites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Le LLM va vouloir reproduire la réponse de l’humain</a:t>
            </a:r>
            <a:endParaRPr/>
          </a:p>
          <a:p>
            <a:pPr indent="0" lvl="0" marL="0" rtl="0" algn="l">
              <a:spcBef>
                <a:spcPts val="0"/>
              </a:spcBef>
              <a:spcAft>
                <a:spcPts val="0"/>
              </a:spcAft>
              <a:buNone/>
            </a:pPr>
            <a:r>
              <a:rPr lang="en"/>
              <a:t>L’humain ne va pas générer toutes les réponses, limité par la réponse de l’humain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Hallu: le modèle a sa connaissance dans ses données d'entraînement ? Que ce passe t’il si le LLM n’a pas la connaissance.</a:t>
            </a:r>
            <a:endParaRPr/>
          </a:p>
          <a:p>
            <a:pPr indent="0" lvl="0" marL="0" rtl="0" algn="l">
              <a:spcBef>
                <a:spcPts val="0"/>
              </a:spcBef>
              <a:spcAft>
                <a:spcPts val="0"/>
              </a:spcAft>
              <a:buNone/>
            </a:pPr>
            <a:r>
              <a:rPr lang="en"/>
              <a:t>Il Va halluciner a partir du SFT car l’humain lui a appris à générer une réponse qui n’est pas dans ses données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High logits dans la softmax = le modèle a une grande préférence pour une réponse</a:t>
            </a:r>
            <a:endParaRPr/>
          </a:p>
          <a:p>
            <a:pPr indent="0" lvl="0" marL="0" rtl="0" algn="l">
              <a:spcBef>
                <a:spcPts val="0"/>
              </a:spcBef>
              <a:spcAft>
                <a:spcPts val="0"/>
              </a:spcAft>
              <a:buNone/>
            </a:pPr>
            <a:r>
              <a:rPr lang="en"/>
              <a:t>Train le classifier pour dire si on préfère rouge ou vert. Au lieu d’utiliser le reward binaire, on utilise la logit continuet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Regularization term pour éviter l’over optimization. Le reward model ne va pas la maximiser à l’infini. </a:t>
            </a:r>
            <a:endParaRPr/>
          </a:p>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g304922b5949_1_6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0" name="Google Shape;480;g304922b5949_1_6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SFT limites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Le LLM va vouloir reproduire la réponse de l’humain</a:t>
            </a:r>
            <a:endParaRPr/>
          </a:p>
          <a:p>
            <a:pPr indent="0" lvl="0" marL="0" rtl="0" algn="l">
              <a:spcBef>
                <a:spcPts val="0"/>
              </a:spcBef>
              <a:spcAft>
                <a:spcPts val="0"/>
              </a:spcAft>
              <a:buNone/>
            </a:pPr>
            <a:r>
              <a:rPr lang="en"/>
              <a:t>L’humain ne va pas générer toutes les réponses, limité par la réponse de l’humain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Hallu: le modèle a sa connaissance dans ses données d'entraînement ? Que ce passe t’il si le LLM n’a pas la connaissance.</a:t>
            </a:r>
            <a:endParaRPr/>
          </a:p>
          <a:p>
            <a:pPr indent="0" lvl="0" marL="0" rtl="0" algn="l">
              <a:spcBef>
                <a:spcPts val="0"/>
              </a:spcBef>
              <a:spcAft>
                <a:spcPts val="0"/>
              </a:spcAft>
              <a:buNone/>
            </a:pPr>
            <a:r>
              <a:rPr lang="en"/>
              <a:t>Il Va halluciner a partir du SFT car l’humain lui a appris à générer une réponse qui n’est pas dans ses données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High logits dans la softmax = le modèle a une grande préférence pour une réponse</a:t>
            </a:r>
            <a:endParaRPr/>
          </a:p>
          <a:p>
            <a:pPr indent="0" lvl="0" marL="0" rtl="0" algn="l">
              <a:spcBef>
                <a:spcPts val="0"/>
              </a:spcBef>
              <a:spcAft>
                <a:spcPts val="0"/>
              </a:spcAft>
              <a:buNone/>
            </a:pPr>
            <a:r>
              <a:rPr lang="en"/>
              <a:t>Train le classifier pour dire si on préfère rouge ou vert. Au lieu d’utiliser le reward binaire, on utilise la logit continuet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Regularization term pour éviter l’over optimization. Le reward model ne va pas la maximiser à l’infini. </a:t>
            </a:r>
            <a:endParaRPr/>
          </a:p>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g304922b5949_1_7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3" name="Google Shape;493;g304922b5949_1_7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They don’t give distribution theyr are optimliszed for alinement </a:t>
            </a:r>
            <a:endParaRPr/>
          </a:p>
          <a:p>
            <a:pPr indent="0" lvl="0" marL="0" rtl="0" algn="l">
              <a:spcBef>
                <a:spcPts val="0"/>
              </a:spcBef>
              <a:spcAft>
                <a:spcPts val="0"/>
              </a:spcAft>
              <a:buNone/>
            </a:pPr>
            <a:r>
              <a:rPr lang="en"/>
              <a:t>There is a large diversity of evaluation</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 name="Shape 502"/>
        <p:cNvGrpSpPr/>
        <p:nvPr/>
      </p:nvGrpSpPr>
      <p:grpSpPr>
        <a:xfrm>
          <a:off x="0" y="0"/>
          <a:ext cx="0" cy="0"/>
          <a:chOff x="0" y="0"/>
          <a:chExt cx="0" cy="0"/>
        </a:xfrm>
      </p:grpSpPr>
      <p:sp>
        <p:nvSpPr>
          <p:cNvPr id="503" name="Google Shape;503;g304922b5949_1_7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4" name="Google Shape;504;g304922b5949_1_7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On a vu que les scalings laws permettent de déterminer la taille des données et du modèles selon des ressources de compute. </a:t>
            </a:r>
            <a:endParaRPr/>
          </a:p>
          <a:p>
            <a:pPr indent="0" lvl="0" marL="0" rtl="0" algn="l">
              <a:spcBef>
                <a:spcPts val="0"/>
              </a:spcBef>
              <a:spcAft>
                <a:spcPts val="0"/>
              </a:spcAft>
              <a:buNone/>
            </a:pPr>
            <a:r>
              <a:rPr lang="en"/>
              <a:t>Si on se base sur les ressources de compute pour fixer ces valeurs, c’est que le compute est très limité et difficilement accessible.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g304922b5949_1_8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6" name="Google Shape;516;g304922b5949_1_8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On a vu que les scalings laws permettent de déterminer la taille des données et du modèles selon des ressources de compute. </a:t>
            </a:r>
            <a:endParaRPr/>
          </a:p>
          <a:p>
            <a:pPr indent="0" lvl="0" marL="0" rtl="0" algn="l">
              <a:spcBef>
                <a:spcPts val="0"/>
              </a:spcBef>
              <a:spcAft>
                <a:spcPts val="0"/>
              </a:spcAft>
              <a:buNone/>
            </a:pPr>
            <a:r>
              <a:rPr lang="en"/>
              <a:t>Si on se base sur les ressources de compute pour fixer ces valeurs, c’est que le compute est très limité et difficilement accessible.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 name="Shape 527"/>
        <p:cNvGrpSpPr/>
        <p:nvPr/>
      </p:nvGrpSpPr>
      <p:grpSpPr>
        <a:xfrm>
          <a:off x="0" y="0"/>
          <a:ext cx="0" cy="0"/>
          <a:chOff x="0" y="0"/>
          <a:chExt cx="0" cy="0"/>
        </a:xfrm>
      </p:grpSpPr>
      <p:sp>
        <p:nvSpPr>
          <p:cNvPr id="528" name="Google Shape;528;g304922b5949_1_7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9" name="Google Shape;529;g304922b5949_1_7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On a vu que les scalings laws permettent de déterminer la taille des données et du modèles selon des ressources de compute. </a:t>
            </a:r>
            <a:endParaRPr/>
          </a:p>
          <a:p>
            <a:pPr indent="0" lvl="0" marL="0" rtl="0" algn="l">
              <a:spcBef>
                <a:spcPts val="0"/>
              </a:spcBef>
              <a:spcAft>
                <a:spcPts val="0"/>
              </a:spcAft>
              <a:buNone/>
            </a:pPr>
            <a:r>
              <a:rPr lang="en"/>
              <a:t>Si on se base sur les ressources de compute pour fixer ces valeurs, c’est que le compute est très limité et difficilement accessible.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3048562ef17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3048562ef17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457200" lvl="0" marL="914400" rtl="0" algn="l">
              <a:spcBef>
                <a:spcPts val="0"/>
              </a:spcBef>
              <a:spcAft>
                <a:spcPts val="0"/>
              </a:spcAft>
              <a:buNone/>
            </a:pPr>
            <a:r>
              <a:rPr lang="en" sz="1200">
                <a:solidFill>
                  <a:srgbClr val="595959"/>
                </a:solidFill>
              </a:rPr>
              <a:t>PLusieurs étapes, chaque mot est tokenizé dans un registre de 50k mots</a:t>
            </a:r>
            <a:endParaRPr sz="1200">
              <a:solidFill>
                <a:srgbClr val="595959"/>
              </a:solidFill>
            </a:endParaRPr>
          </a:p>
          <a:p>
            <a:pPr indent="457200" lvl="0" marL="914400" rtl="0" algn="l">
              <a:spcBef>
                <a:spcPts val="0"/>
              </a:spcBef>
              <a:spcAft>
                <a:spcPts val="0"/>
              </a:spcAft>
              <a:buNone/>
            </a:pPr>
            <a:r>
              <a:t/>
            </a:r>
            <a:endParaRPr sz="1200">
              <a:solidFill>
                <a:srgbClr val="595959"/>
              </a:solidFill>
            </a:endParaRPr>
          </a:p>
          <a:p>
            <a:pPr indent="0" lvl="0" marL="0" rtl="0" algn="l">
              <a:spcBef>
                <a:spcPts val="0"/>
              </a:spcBef>
              <a:spcAft>
                <a:spcPts val="0"/>
              </a:spcAft>
              <a:buNone/>
            </a:pPr>
            <a:r>
              <a:t/>
            </a:r>
            <a:endParaRPr sz="1200">
              <a:solidFill>
                <a:srgbClr val="595959"/>
              </a:solidFill>
            </a:endParaRPr>
          </a:p>
          <a:p>
            <a:pPr indent="457200" lvl="0" marL="914400" rtl="0" algn="l">
              <a:spcBef>
                <a:spcPts val="0"/>
              </a:spcBef>
              <a:spcAft>
                <a:spcPts val="0"/>
              </a:spcAft>
              <a:buNone/>
            </a:pPr>
            <a:r>
              <a:rPr lang="en" sz="1200">
                <a:solidFill>
                  <a:srgbClr val="595959"/>
                </a:solidFill>
              </a:rPr>
              <a:t>Quel est le problème avec un nouveau mot du dictionnaire ? </a:t>
            </a:r>
            <a:endParaRPr sz="1200">
              <a:solidFill>
                <a:srgbClr val="595959"/>
              </a:solidFill>
            </a:endParaRPr>
          </a:p>
          <a:p>
            <a:pPr indent="457200" lvl="0" marL="914400" rtl="0" algn="l">
              <a:spcBef>
                <a:spcPts val="0"/>
              </a:spcBef>
              <a:spcAft>
                <a:spcPts val="0"/>
              </a:spcAft>
              <a:buNone/>
            </a:pPr>
            <a:r>
              <a:t/>
            </a:r>
            <a:endParaRPr sz="1200">
              <a:solidFill>
                <a:srgbClr val="595959"/>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304922b5949_1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304922b5949_1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457200" lvl="0" marL="914400" rtl="0" algn="l">
              <a:spcBef>
                <a:spcPts val="0"/>
              </a:spcBef>
              <a:spcAft>
                <a:spcPts val="0"/>
              </a:spcAft>
              <a:buNone/>
            </a:pPr>
            <a:r>
              <a:rPr lang="en" sz="1200">
                <a:solidFill>
                  <a:srgbClr val="595959"/>
                </a:solidFill>
              </a:rPr>
              <a:t>Les mots sont transformés en token puis embeddings (représentation vectoriel), on le donne a un modèle qui est le transformer, on obtient une représentation vectoriel, on le fait passer dans une linear layer et on obtient un softamax sur chaque token </a:t>
            </a:r>
            <a:endParaRPr sz="1200">
              <a:solidFill>
                <a:srgbClr val="595959"/>
              </a:solidFill>
            </a:endParaRPr>
          </a:p>
          <a:p>
            <a:pPr indent="457200" lvl="0" marL="914400" rtl="0" algn="l">
              <a:spcBef>
                <a:spcPts val="0"/>
              </a:spcBef>
              <a:spcAft>
                <a:spcPts val="0"/>
              </a:spcAft>
              <a:buNone/>
            </a:pPr>
            <a:r>
              <a:t/>
            </a:r>
            <a:endParaRPr sz="1200">
              <a:solidFill>
                <a:srgbClr val="595959"/>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304922b5949_1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304922b5949_1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457200" lvl="0" marL="914400" rtl="0" algn="l">
              <a:spcBef>
                <a:spcPts val="0"/>
              </a:spcBef>
              <a:spcAft>
                <a:spcPts val="0"/>
              </a:spcAft>
              <a:buNone/>
            </a:pPr>
            <a:r>
              <a:rPr lang="en" sz="1200">
                <a:solidFill>
                  <a:srgbClr val="595959"/>
                </a:solidFill>
              </a:rPr>
              <a:t>Les mots sont transformés en token puis embeddings (représentation vectoriel), on le donne a un modèle qui est le transformer, on obtient une représentation vectoriel, on le fait passer dans une linear layer et on obtient un softamax sur chaque token </a:t>
            </a:r>
            <a:endParaRPr sz="1200">
              <a:solidFill>
                <a:srgbClr val="595959"/>
              </a:solidFill>
            </a:endParaRPr>
          </a:p>
          <a:p>
            <a:pPr indent="457200" lvl="0" marL="914400" rtl="0" algn="l">
              <a:spcBef>
                <a:spcPts val="0"/>
              </a:spcBef>
              <a:spcAft>
                <a:spcPts val="0"/>
              </a:spcAft>
              <a:buNone/>
            </a:pPr>
            <a:r>
              <a:t/>
            </a:r>
            <a:endParaRPr sz="1200">
              <a:solidFill>
                <a:srgbClr val="595959"/>
              </a:solidFill>
            </a:endParaRPr>
          </a:p>
          <a:p>
            <a:pPr indent="457200" lvl="0" marL="914400" rtl="0" algn="l">
              <a:spcBef>
                <a:spcPts val="0"/>
              </a:spcBef>
              <a:spcAft>
                <a:spcPts val="0"/>
              </a:spcAft>
              <a:buNone/>
            </a:pPr>
            <a:r>
              <a:rPr lang="en" sz="1200">
                <a:solidFill>
                  <a:srgbClr val="595959"/>
                </a:solidFill>
              </a:rPr>
              <a:t>On optimise cross entropy car ca revient le maximum de vraissemblance qui est la P du prochain mot. Notre objtectif est d’être sur du prochain mot à utiliser</a:t>
            </a:r>
            <a:endParaRPr sz="1200">
              <a:solidFill>
                <a:srgbClr val="595959"/>
              </a:solidFill>
            </a:endParaRPr>
          </a:p>
          <a:p>
            <a:pPr indent="457200" lvl="0" marL="914400" rtl="0" algn="l">
              <a:spcBef>
                <a:spcPts val="0"/>
              </a:spcBef>
              <a:spcAft>
                <a:spcPts val="0"/>
              </a:spcAft>
              <a:buNone/>
            </a:pPr>
            <a:r>
              <a:t/>
            </a:r>
            <a:endParaRPr sz="1200">
              <a:solidFill>
                <a:srgbClr val="595959"/>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304922b5949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304922b5949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457200" lvl="0" marL="914400" rtl="0" algn="l">
              <a:spcBef>
                <a:spcPts val="0"/>
              </a:spcBef>
              <a:spcAft>
                <a:spcPts val="0"/>
              </a:spcAft>
              <a:buNone/>
            </a:pPr>
            <a:r>
              <a:rPr lang="en" sz="1200">
                <a:solidFill>
                  <a:srgbClr val="595959"/>
                </a:solidFill>
              </a:rPr>
              <a:t>Comment tokenizer ? Des idées ? </a:t>
            </a:r>
            <a:endParaRPr sz="1200">
              <a:solidFill>
                <a:srgbClr val="595959"/>
              </a:solidFill>
            </a:endParaRPr>
          </a:p>
          <a:p>
            <a:pPr indent="457200" lvl="0" marL="914400" rtl="0" algn="l">
              <a:spcBef>
                <a:spcPts val="0"/>
              </a:spcBef>
              <a:spcAft>
                <a:spcPts val="0"/>
              </a:spcAft>
              <a:buNone/>
            </a:pPr>
            <a:r>
              <a:rPr lang="en" sz="1200">
                <a:solidFill>
                  <a:srgbClr val="595959"/>
                </a:solidFill>
              </a:rPr>
              <a:t>Dans le cas d’une typo on aimerait quand même pouvoir certaines parties de l’input</a:t>
            </a:r>
            <a:endParaRPr sz="1200">
              <a:solidFill>
                <a:srgbClr val="595959"/>
              </a:solidFill>
            </a:endParaRPr>
          </a:p>
          <a:p>
            <a:pPr indent="457200" lvl="0" marL="914400" rtl="0" algn="l">
              <a:spcBef>
                <a:spcPts val="0"/>
              </a:spcBef>
              <a:spcAft>
                <a:spcPts val="0"/>
              </a:spcAft>
              <a:buNone/>
            </a:pPr>
            <a:r>
              <a:t/>
            </a:r>
            <a:endParaRPr sz="1200">
              <a:solidFill>
                <a:srgbClr val="595959"/>
              </a:solidFill>
            </a:endParaRPr>
          </a:p>
          <a:p>
            <a:pPr indent="457200" lvl="0" marL="914400" rtl="0" algn="l">
              <a:spcBef>
                <a:spcPts val="0"/>
              </a:spcBef>
              <a:spcAft>
                <a:spcPts val="0"/>
              </a:spcAft>
              <a:buNone/>
            </a:pPr>
            <a:r>
              <a:rPr lang="en" sz="1200">
                <a:solidFill>
                  <a:srgbClr val="595959"/>
                </a:solidFill>
              </a:rPr>
              <a:t>Très importants, permettent d’optimiser la performance du modèles, sont prédits</a:t>
            </a:r>
            <a:endParaRPr sz="1200">
              <a:solidFill>
                <a:srgbClr val="595959"/>
              </a:solidFill>
            </a:endParaRPr>
          </a:p>
          <a:p>
            <a:pPr indent="457200" lvl="0" marL="914400" rtl="0" algn="l">
              <a:spcBef>
                <a:spcPts val="0"/>
              </a:spcBef>
              <a:spcAft>
                <a:spcPts val="0"/>
              </a:spcAft>
              <a:buNone/>
            </a:pPr>
            <a:r>
              <a:rPr lang="en" sz="1200">
                <a:solidFill>
                  <a:srgbClr val="595959"/>
                </a:solidFill>
              </a:rPr>
              <a:t>Si on pense au mot, est ce qu’un séparateur espace est la bonne chose</a:t>
            </a:r>
            <a:endParaRPr sz="1200">
              <a:solidFill>
                <a:srgbClr val="595959"/>
              </a:solidFill>
            </a:endParaRPr>
          </a:p>
          <a:p>
            <a:pPr indent="457200" lvl="0" marL="914400" rtl="0" algn="l">
              <a:spcBef>
                <a:spcPts val="0"/>
              </a:spcBef>
              <a:spcAft>
                <a:spcPts val="0"/>
              </a:spcAft>
              <a:buNone/>
            </a:pPr>
            <a:r>
              <a:rPr lang="en" sz="1200">
                <a:solidFill>
                  <a:srgbClr val="595959"/>
                </a:solidFill>
              </a:rPr>
              <a:t>Alors si on pense caractère par caractère, on doit prédire chaque lettre et ca devient une sequence très longue. Plus la séquence est longue plus le processus est long </a:t>
            </a:r>
            <a:endParaRPr sz="1200">
              <a:solidFill>
                <a:srgbClr val="595959"/>
              </a:solidFill>
            </a:endParaRPr>
          </a:p>
          <a:p>
            <a:pPr indent="457200" lvl="0" marL="914400" rtl="0" algn="l">
              <a:spcBef>
                <a:spcPts val="0"/>
              </a:spcBef>
              <a:spcAft>
                <a:spcPts val="0"/>
              </a:spcAft>
              <a:buNone/>
            </a:pPr>
            <a:r>
              <a:t/>
            </a:r>
            <a:endParaRPr sz="1200">
              <a:solidFill>
                <a:srgbClr val="595959"/>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304922b5949_1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304922b5949_1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457200" lvl="0" marL="914400" rtl="0" algn="l">
              <a:spcBef>
                <a:spcPts val="0"/>
              </a:spcBef>
              <a:spcAft>
                <a:spcPts val="0"/>
              </a:spcAft>
              <a:buNone/>
            </a:pPr>
            <a:r>
              <a:rPr lang="en" sz="1200">
                <a:solidFill>
                  <a:srgbClr val="595959"/>
                </a:solidFill>
              </a:rPr>
              <a:t>Pre tokenizer consiste a splitter par espace pour ne pas faire de regroupement par espace. </a:t>
            </a:r>
            <a:endParaRPr sz="1200">
              <a:solidFill>
                <a:srgbClr val="595959"/>
              </a:solidFill>
            </a:endParaRPr>
          </a:p>
          <a:p>
            <a:pPr indent="457200" lvl="0" marL="914400" rtl="0" algn="l">
              <a:spcBef>
                <a:spcPts val="0"/>
              </a:spcBef>
              <a:spcAft>
                <a:spcPts val="0"/>
              </a:spcAft>
              <a:buNone/>
            </a:pPr>
            <a:r>
              <a:rPr lang="en" sz="1200">
                <a:solidFill>
                  <a:srgbClr val="595959"/>
                </a:solidFill>
              </a:rPr>
              <a:t>Dans notre exemple quelle serait la potentielle prédiction de “Une phrase en </a:t>
            </a:r>
            <a:endParaRPr sz="1200">
              <a:solidFill>
                <a:srgbClr val="595959"/>
              </a:solidFill>
            </a:endParaRPr>
          </a:p>
          <a:p>
            <a:pPr indent="457200" lvl="0" marL="914400" rtl="0" algn="l">
              <a:spcBef>
                <a:spcPts val="0"/>
              </a:spcBef>
              <a:spcAft>
                <a:spcPts val="0"/>
              </a:spcAft>
              <a:buNone/>
            </a:pPr>
            <a:r>
              <a:t/>
            </a:r>
            <a:endParaRPr sz="1200">
              <a:solidFill>
                <a:srgbClr val="595959"/>
              </a:solidFill>
            </a:endParaRPr>
          </a:p>
          <a:p>
            <a:pPr indent="457200" lvl="0" marL="914400" rtl="0" algn="l">
              <a:spcBef>
                <a:spcPts val="0"/>
              </a:spcBef>
              <a:spcAft>
                <a:spcPts val="0"/>
              </a:spcAft>
              <a:buNone/>
            </a:pPr>
            <a:r>
              <a:rPr lang="en" sz="1200">
                <a:solidFill>
                  <a:srgbClr val="595959"/>
                </a:solidFill>
              </a:rPr>
              <a:t>A lot of computational tricks we can do with tokenizer et il y a des axes d’améliorations</a:t>
            </a:r>
            <a:endParaRPr sz="1200">
              <a:solidFill>
                <a:srgbClr val="595959"/>
              </a:solidFill>
            </a:endParaRPr>
          </a:p>
          <a:p>
            <a:pPr indent="457200" lvl="0" marL="914400" rtl="0" algn="l">
              <a:spcBef>
                <a:spcPts val="0"/>
              </a:spcBef>
              <a:spcAft>
                <a:spcPts val="0"/>
              </a:spcAft>
              <a:buNone/>
            </a:pPr>
            <a:r>
              <a:rPr lang="en" sz="1200">
                <a:solidFill>
                  <a:srgbClr val="595959"/>
                </a:solidFill>
              </a:rPr>
              <a:t>Les nombres sont vues comme des tokens aussi. On fait des compositions de token </a:t>
            </a:r>
            <a:endParaRPr sz="1200">
              <a:solidFill>
                <a:srgbClr val="595959"/>
              </a:solidFill>
            </a:endParaRPr>
          </a:p>
          <a:p>
            <a:pPr indent="457200" lvl="0" marL="914400" rtl="0" algn="l">
              <a:spcBef>
                <a:spcPts val="0"/>
              </a:spcBef>
              <a:spcAft>
                <a:spcPts val="0"/>
              </a:spcAft>
              <a:buNone/>
            </a:pPr>
            <a:r>
              <a:t/>
            </a:r>
            <a:endParaRPr sz="1200">
              <a:solidFill>
                <a:srgbClr val="595959"/>
              </a:solidFill>
            </a:endParaRPr>
          </a:p>
          <a:p>
            <a:pPr indent="457200" lvl="0" marL="914400" rtl="0" algn="l">
              <a:spcBef>
                <a:spcPts val="0"/>
              </a:spcBef>
              <a:spcAft>
                <a:spcPts val="0"/>
              </a:spcAft>
              <a:buNone/>
            </a:pPr>
            <a:r>
              <a:rPr lang="en" sz="1200">
                <a:solidFill>
                  <a:srgbClr val="595959"/>
                </a:solidFill>
              </a:rPr>
              <a:t>Le modèle perd la relation entre deux nombres, 20 n’est plus la moitié de 10</a:t>
            </a:r>
            <a:endParaRPr sz="1200">
              <a:solidFill>
                <a:srgbClr val="595959"/>
              </a:solidFill>
            </a:endParaRPr>
          </a:p>
          <a:p>
            <a:pPr indent="457200" lvl="0" marL="914400" rtl="0" algn="l">
              <a:spcBef>
                <a:spcPts val="0"/>
              </a:spcBef>
              <a:spcAft>
                <a:spcPts val="0"/>
              </a:spcAft>
              <a:buNone/>
            </a:pPr>
            <a:r>
              <a:t/>
            </a:r>
            <a:endParaRPr sz="1200">
              <a:solidFill>
                <a:srgbClr val="595959"/>
              </a:solidFill>
            </a:endParaRPr>
          </a:p>
          <a:p>
            <a:pPr indent="457200" lvl="0" marL="914400" rtl="0" algn="l">
              <a:spcBef>
                <a:spcPts val="0"/>
              </a:spcBef>
              <a:spcAft>
                <a:spcPts val="0"/>
              </a:spcAft>
              <a:buNone/>
            </a:pPr>
            <a:r>
              <a:rPr lang="en" sz="1200">
                <a:solidFill>
                  <a:srgbClr val="595959"/>
                </a:solidFill>
              </a:rPr>
              <a:t>GPT 4 a changé la facon de tokenizer le code, pour gérer les 4 espaces par exemple pour l’indentation</a:t>
            </a:r>
            <a:endParaRPr sz="1200">
              <a:solidFill>
                <a:srgbClr val="595959"/>
              </a:solidFill>
            </a:endParaRPr>
          </a:p>
          <a:p>
            <a:pPr indent="457200" lvl="0" marL="914400" rtl="0" algn="l">
              <a:spcBef>
                <a:spcPts val="0"/>
              </a:spcBef>
              <a:spcAft>
                <a:spcPts val="0"/>
              </a:spcAft>
              <a:buNone/>
            </a:pPr>
            <a:r>
              <a:t/>
            </a:r>
            <a:endParaRPr sz="1200">
              <a:solidFill>
                <a:srgbClr val="595959"/>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304922b5949_1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304922b5949_1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457200" lvl="0" marL="914400" rtl="0" algn="l">
              <a:spcBef>
                <a:spcPts val="0"/>
              </a:spcBef>
              <a:spcAft>
                <a:spcPts val="0"/>
              </a:spcAft>
              <a:buNone/>
            </a:pPr>
            <a:r>
              <a:rPr lang="en" sz="1200">
                <a:solidFill>
                  <a:srgbClr val="595959"/>
                </a:solidFill>
              </a:rPr>
              <a:t>On utilise la perplexity, quelque chose d’un peu plus compréhensible que la validation loss</a:t>
            </a:r>
            <a:endParaRPr sz="1200">
              <a:solidFill>
                <a:srgbClr val="595959"/>
              </a:solidFill>
            </a:endParaRPr>
          </a:p>
          <a:p>
            <a:pPr indent="457200" lvl="0" marL="914400" rtl="0" algn="l">
              <a:spcBef>
                <a:spcPts val="0"/>
              </a:spcBef>
              <a:spcAft>
                <a:spcPts val="0"/>
              </a:spcAft>
              <a:buNone/>
            </a:pPr>
            <a:r>
              <a:rPr lang="en" sz="1200">
                <a:solidFill>
                  <a:srgbClr val="595959"/>
                </a:solidFill>
              </a:rPr>
              <a:t>2 logs depend on the base</a:t>
            </a:r>
            <a:endParaRPr sz="1200">
              <a:solidFill>
                <a:srgbClr val="595959"/>
              </a:solidFill>
            </a:endParaRPr>
          </a:p>
          <a:p>
            <a:pPr indent="457200" lvl="0" marL="914400" rtl="0" algn="l">
              <a:spcBef>
                <a:spcPts val="0"/>
              </a:spcBef>
              <a:spcAft>
                <a:spcPts val="0"/>
              </a:spcAft>
              <a:buNone/>
            </a:pPr>
            <a:r>
              <a:t/>
            </a:r>
            <a:endParaRPr sz="1200">
              <a:solidFill>
                <a:srgbClr val="595959"/>
              </a:solidFill>
            </a:endParaRPr>
          </a:p>
          <a:p>
            <a:pPr indent="457200" lvl="0" marL="914400" rtl="0" algn="l">
              <a:spcBef>
                <a:spcPts val="0"/>
              </a:spcBef>
              <a:spcAft>
                <a:spcPts val="0"/>
              </a:spcAft>
              <a:buNone/>
            </a:pPr>
            <a:r>
              <a:rPr lang="en" sz="1200">
                <a:solidFill>
                  <a:srgbClr val="595959"/>
                </a:solidFill>
              </a:rPr>
              <a:t>La perpleixté  été divisé par 10 entre 2017 et 2023</a:t>
            </a:r>
            <a:endParaRPr sz="1200">
              <a:solidFill>
                <a:srgbClr val="595959"/>
              </a:solidFill>
            </a:endParaRPr>
          </a:p>
          <a:p>
            <a:pPr indent="457200" lvl="0" marL="914400" rtl="0" algn="l">
              <a:spcBef>
                <a:spcPts val="0"/>
              </a:spcBef>
              <a:spcAft>
                <a:spcPts val="0"/>
              </a:spcAft>
              <a:buNone/>
            </a:pPr>
            <a:r>
              <a:t/>
            </a:r>
            <a:endParaRPr sz="1200">
              <a:solidFill>
                <a:srgbClr val="595959"/>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1" name="Google Shape;11;p2"/>
          <p:cNvSpPr txBox="1"/>
          <p:nvPr/>
        </p:nvSpPr>
        <p:spPr>
          <a:xfrm>
            <a:off x="6894525" y="4873200"/>
            <a:ext cx="2213100" cy="27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rgbClr val="12316A"/>
                </a:solidFill>
              </a:rPr>
              <a:t>© Florian Bastin, 2024. Tous droits réservés.</a:t>
            </a:r>
            <a:endParaRPr sz="800">
              <a:solidFill>
                <a:srgbClr val="12316A"/>
              </a:solidFill>
            </a:endParaRPr>
          </a:p>
        </p:txBody>
      </p:sp>
      <p:pic>
        <p:nvPicPr>
          <p:cNvPr id="12" name="Google Shape;12;p2"/>
          <p:cNvPicPr preferRelativeResize="0"/>
          <p:nvPr/>
        </p:nvPicPr>
        <p:blipFill rotWithShape="1">
          <a:blip r:embed="rId2">
            <a:alphaModFix/>
          </a:blip>
          <a:srcRect b="28855" l="0" r="0" t="27015"/>
          <a:stretch/>
        </p:blipFill>
        <p:spPr>
          <a:xfrm>
            <a:off x="2598038" y="3995499"/>
            <a:ext cx="3407425" cy="1061325"/>
          </a:xfrm>
          <a:prstGeom prst="rect">
            <a:avLst/>
          </a:prstGeom>
          <a:noFill/>
          <a:ln>
            <a:noFill/>
          </a:ln>
        </p:spPr>
      </p:pic>
      <p:sp>
        <p:nvSpPr>
          <p:cNvPr id="13" name="Google Shape;13;p2"/>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rtl="0" algn="ctr">
              <a:spcBef>
                <a:spcPts val="0"/>
              </a:spcBef>
              <a:spcAft>
                <a:spcPts val="0"/>
              </a:spcAft>
              <a:buClr>
                <a:srgbClr val="12316A"/>
              </a:buClr>
              <a:buSzPts val="3600"/>
              <a:buFont typeface="Ubuntu"/>
              <a:buNone/>
              <a:defRPr sz="3600">
                <a:solidFill>
                  <a:srgbClr val="12316A"/>
                </a:solidFill>
                <a:latin typeface="Ubuntu"/>
                <a:ea typeface="Ubuntu"/>
                <a:cs typeface="Ubuntu"/>
                <a:sym typeface="Ubuntu"/>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80" name="Shape 80"/>
        <p:cNvGrpSpPr/>
        <p:nvPr/>
      </p:nvGrpSpPr>
      <p:grpSpPr>
        <a:xfrm>
          <a:off x="0" y="0"/>
          <a:ext cx="0" cy="0"/>
          <a:chOff x="0" y="0"/>
          <a:chExt cx="0" cy="0"/>
        </a:xfrm>
      </p:grpSpPr>
      <p:sp>
        <p:nvSpPr>
          <p:cNvPr id="81" name="Google Shape;81;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82" name="Google Shape;82;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83" name="Google Shape;83;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84" name="Google Shape;84;p11"/>
          <p:cNvSpPr/>
          <p:nvPr/>
        </p:nvSpPr>
        <p:spPr>
          <a:xfrm rot="5400000">
            <a:off x="4314935" y="-4309437"/>
            <a:ext cx="514140" cy="9133015"/>
          </a:xfrm>
          <a:custGeom>
            <a:rect b="b" l="l" r="r" t="t"/>
            <a:pathLst>
              <a:path extrusionOk="0" h="6443044" w="347980">
                <a:moveTo>
                  <a:pt x="0" y="0"/>
                </a:moveTo>
                <a:lnTo>
                  <a:pt x="347980" y="0"/>
                </a:lnTo>
                <a:lnTo>
                  <a:pt x="347980" y="6443044"/>
                </a:lnTo>
                <a:lnTo>
                  <a:pt x="0" y="6443044"/>
                </a:lnTo>
                <a:close/>
              </a:path>
            </a:pathLst>
          </a:custGeom>
          <a:solidFill>
            <a:srgbClr val="12316A"/>
          </a:solidFill>
          <a:ln>
            <a:noFill/>
          </a:ln>
        </p:spPr>
      </p:sp>
      <p:pic>
        <p:nvPicPr>
          <p:cNvPr id="85" name="Google Shape;85;p11"/>
          <p:cNvPicPr preferRelativeResize="0"/>
          <p:nvPr/>
        </p:nvPicPr>
        <p:blipFill rotWithShape="1">
          <a:blip r:embed="rId2">
            <a:alphaModFix/>
          </a:blip>
          <a:srcRect b="28855" l="0" r="0" t="27015"/>
          <a:stretch/>
        </p:blipFill>
        <p:spPr>
          <a:xfrm>
            <a:off x="7595700" y="0"/>
            <a:ext cx="1548301" cy="514151"/>
          </a:xfrm>
          <a:prstGeom prst="rect">
            <a:avLst/>
          </a:prstGeom>
          <a:noFill/>
          <a:ln>
            <a:noFill/>
          </a:ln>
        </p:spPr>
      </p:pic>
      <p:sp>
        <p:nvSpPr>
          <p:cNvPr id="86" name="Google Shape;86;p11"/>
          <p:cNvSpPr txBox="1"/>
          <p:nvPr/>
        </p:nvSpPr>
        <p:spPr>
          <a:xfrm>
            <a:off x="6894525" y="4873200"/>
            <a:ext cx="2213100" cy="27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rgbClr val="12316A"/>
                </a:solidFill>
              </a:rPr>
              <a:t>© Florian Bastin, 2024. Tous droits réservés.</a:t>
            </a:r>
            <a:endParaRPr sz="800">
              <a:solidFill>
                <a:srgbClr val="12316A"/>
              </a:solidFill>
            </a:endParaRPr>
          </a:p>
        </p:txBody>
      </p:sp>
      <p:sp>
        <p:nvSpPr>
          <p:cNvPr id="87" name="Google Shape;87;p11"/>
          <p:cNvSpPr txBox="1"/>
          <p:nvPr>
            <p:ph idx="2" type="title"/>
          </p:nvPr>
        </p:nvSpPr>
        <p:spPr>
          <a:xfrm>
            <a:off x="0" y="0"/>
            <a:ext cx="7595700" cy="5142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1400"/>
              <a:buNone/>
              <a:defRPr sz="1400">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ise en page personnalisée 1">
  <p:cSld name="CUSTOM">
    <p:spTree>
      <p:nvGrpSpPr>
        <p:cNvPr id="88" name="Shape 88"/>
        <p:cNvGrpSpPr/>
        <p:nvPr/>
      </p:nvGrpSpPr>
      <p:grpSpPr>
        <a:xfrm>
          <a:off x="0" y="0"/>
          <a:ext cx="0" cy="0"/>
          <a:chOff x="0" y="0"/>
          <a:chExt cx="0" cy="0"/>
        </a:xfrm>
      </p:grpSpPr>
      <p:sp>
        <p:nvSpPr>
          <p:cNvPr id="89" name="Google Shape;89;p12"/>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0" name="Google Shape;90;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1" name="Shape 91"/>
        <p:cNvGrpSpPr/>
        <p:nvPr/>
      </p:nvGrpSpPr>
      <p:grpSpPr>
        <a:xfrm>
          <a:off x="0" y="0"/>
          <a:ext cx="0" cy="0"/>
          <a:chOff x="0" y="0"/>
          <a:chExt cx="0" cy="0"/>
        </a:xfrm>
      </p:grpSpPr>
      <p:sp>
        <p:nvSpPr>
          <p:cNvPr id="92" name="Google Shape;92;p1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93" name="Google Shape;93;p13"/>
          <p:cNvSpPr/>
          <p:nvPr/>
        </p:nvSpPr>
        <p:spPr>
          <a:xfrm rot="5400000">
            <a:off x="4314935" y="-4309437"/>
            <a:ext cx="514140" cy="9133015"/>
          </a:xfrm>
          <a:custGeom>
            <a:rect b="b" l="l" r="r" t="t"/>
            <a:pathLst>
              <a:path extrusionOk="0" h="6443044" w="347980">
                <a:moveTo>
                  <a:pt x="0" y="0"/>
                </a:moveTo>
                <a:lnTo>
                  <a:pt x="347980" y="0"/>
                </a:lnTo>
                <a:lnTo>
                  <a:pt x="347980" y="6443044"/>
                </a:lnTo>
                <a:lnTo>
                  <a:pt x="0" y="6443044"/>
                </a:lnTo>
                <a:close/>
              </a:path>
            </a:pathLst>
          </a:custGeom>
          <a:solidFill>
            <a:srgbClr val="12316A"/>
          </a:solidFill>
          <a:ln>
            <a:noFill/>
          </a:ln>
        </p:spPr>
      </p:sp>
      <p:pic>
        <p:nvPicPr>
          <p:cNvPr id="94" name="Google Shape;94;p13"/>
          <p:cNvPicPr preferRelativeResize="0"/>
          <p:nvPr/>
        </p:nvPicPr>
        <p:blipFill rotWithShape="1">
          <a:blip r:embed="rId2">
            <a:alphaModFix/>
          </a:blip>
          <a:srcRect b="28855" l="0" r="0" t="27015"/>
          <a:stretch/>
        </p:blipFill>
        <p:spPr>
          <a:xfrm>
            <a:off x="7595700" y="0"/>
            <a:ext cx="1548301" cy="514151"/>
          </a:xfrm>
          <a:prstGeom prst="rect">
            <a:avLst/>
          </a:prstGeom>
          <a:noFill/>
          <a:ln>
            <a:noFill/>
          </a:ln>
        </p:spPr>
      </p:pic>
      <p:sp>
        <p:nvSpPr>
          <p:cNvPr id="95" name="Google Shape;95;p13"/>
          <p:cNvSpPr txBox="1"/>
          <p:nvPr/>
        </p:nvSpPr>
        <p:spPr>
          <a:xfrm>
            <a:off x="6894525" y="4873200"/>
            <a:ext cx="2213100" cy="27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rgbClr val="12316A"/>
                </a:solidFill>
              </a:rPr>
              <a:t>© Florian Bastin, 2024. Tous droits réservés.</a:t>
            </a:r>
            <a:endParaRPr sz="800">
              <a:solidFill>
                <a:srgbClr val="12316A"/>
              </a:solidFill>
            </a:endParaRPr>
          </a:p>
        </p:txBody>
      </p:sp>
      <p:sp>
        <p:nvSpPr>
          <p:cNvPr id="96" name="Google Shape;96;p13"/>
          <p:cNvSpPr txBox="1"/>
          <p:nvPr>
            <p:ph type="title"/>
          </p:nvPr>
        </p:nvSpPr>
        <p:spPr>
          <a:xfrm>
            <a:off x="0" y="0"/>
            <a:ext cx="7595700" cy="5142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1400"/>
              <a:buNone/>
              <a:defRPr sz="1400">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 name="Shape 14"/>
        <p:cNvGrpSpPr/>
        <p:nvPr/>
      </p:nvGrpSpPr>
      <p:grpSpPr>
        <a:xfrm>
          <a:off x="0" y="0"/>
          <a:ext cx="0" cy="0"/>
          <a:chOff x="0" y="0"/>
          <a:chExt cx="0" cy="0"/>
        </a:xfrm>
      </p:grpSpPr>
      <p:sp>
        <p:nvSpPr>
          <p:cNvPr id="15" name="Google Shape;15;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Clr>
                <a:srgbClr val="0E2356"/>
              </a:buClr>
              <a:buSzPts val="3600"/>
              <a:buFont typeface="Ubuntu"/>
              <a:buNone/>
              <a:defRPr sz="3600">
                <a:solidFill>
                  <a:srgbClr val="0E2356"/>
                </a:solidFill>
                <a:latin typeface="Ubuntu"/>
                <a:ea typeface="Ubuntu"/>
                <a:cs typeface="Ubuntu"/>
                <a:sym typeface="Ubuntu"/>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6" name="Google Shape;16;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7" name="Google Shape;17;p3"/>
          <p:cNvSpPr/>
          <p:nvPr/>
        </p:nvSpPr>
        <p:spPr>
          <a:xfrm rot="5400000">
            <a:off x="4314935" y="-4309437"/>
            <a:ext cx="514140" cy="9133015"/>
          </a:xfrm>
          <a:custGeom>
            <a:rect b="b" l="l" r="r" t="t"/>
            <a:pathLst>
              <a:path extrusionOk="0" h="6443044" w="347980">
                <a:moveTo>
                  <a:pt x="0" y="0"/>
                </a:moveTo>
                <a:lnTo>
                  <a:pt x="347980" y="0"/>
                </a:lnTo>
                <a:lnTo>
                  <a:pt x="347980" y="6443044"/>
                </a:lnTo>
                <a:lnTo>
                  <a:pt x="0" y="6443044"/>
                </a:lnTo>
                <a:close/>
              </a:path>
            </a:pathLst>
          </a:custGeom>
          <a:solidFill>
            <a:srgbClr val="12316A"/>
          </a:solidFill>
          <a:ln>
            <a:noFill/>
          </a:ln>
        </p:spPr>
      </p:sp>
      <p:pic>
        <p:nvPicPr>
          <p:cNvPr id="18" name="Google Shape;18;p3"/>
          <p:cNvPicPr preferRelativeResize="0"/>
          <p:nvPr/>
        </p:nvPicPr>
        <p:blipFill rotWithShape="1">
          <a:blip r:embed="rId2">
            <a:alphaModFix/>
          </a:blip>
          <a:srcRect b="28855" l="0" r="0" t="27015"/>
          <a:stretch/>
        </p:blipFill>
        <p:spPr>
          <a:xfrm>
            <a:off x="7595700" y="0"/>
            <a:ext cx="1548301" cy="514151"/>
          </a:xfrm>
          <a:prstGeom prst="rect">
            <a:avLst/>
          </a:prstGeom>
          <a:noFill/>
          <a:ln>
            <a:noFill/>
          </a:ln>
        </p:spPr>
      </p:pic>
      <p:sp>
        <p:nvSpPr>
          <p:cNvPr id="19" name="Google Shape;19;p3"/>
          <p:cNvSpPr txBox="1"/>
          <p:nvPr/>
        </p:nvSpPr>
        <p:spPr>
          <a:xfrm>
            <a:off x="6894525" y="4873200"/>
            <a:ext cx="2213100" cy="27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rgbClr val="12316A"/>
                </a:solidFill>
              </a:rPr>
              <a:t>© Florian Bastin, 2024. Tous droits réservés.</a:t>
            </a:r>
            <a:endParaRPr sz="800">
              <a:solidFill>
                <a:srgbClr val="12316A"/>
              </a:solidFill>
            </a:endParaRPr>
          </a:p>
        </p:txBody>
      </p:sp>
      <p:sp>
        <p:nvSpPr>
          <p:cNvPr id="20" name="Google Shape;20;p3"/>
          <p:cNvSpPr txBox="1"/>
          <p:nvPr/>
        </p:nvSpPr>
        <p:spPr>
          <a:xfrm>
            <a:off x="6894525" y="4873200"/>
            <a:ext cx="2213100" cy="27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rgbClr val="12316A"/>
                </a:solidFill>
              </a:rPr>
              <a:t>© Florian Bastin, 2024. Tous droits réservés.</a:t>
            </a:r>
            <a:endParaRPr sz="800">
              <a:solidFill>
                <a:srgbClr val="12316A"/>
              </a:solidFill>
            </a:endParaRPr>
          </a:p>
        </p:txBody>
      </p:sp>
      <p:sp>
        <p:nvSpPr>
          <p:cNvPr id="21" name="Google Shape;21;p3"/>
          <p:cNvSpPr txBox="1"/>
          <p:nvPr/>
        </p:nvSpPr>
        <p:spPr>
          <a:xfrm>
            <a:off x="262925" y="73025"/>
            <a:ext cx="6529500" cy="36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p:txBody>
      </p:sp>
      <p:sp>
        <p:nvSpPr>
          <p:cNvPr id="22" name="Google Shape;22;p3"/>
          <p:cNvSpPr txBox="1"/>
          <p:nvPr>
            <p:ph idx="2" type="title"/>
          </p:nvPr>
        </p:nvSpPr>
        <p:spPr>
          <a:xfrm>
            <a:off x="0" y="0"/>
            <a:ext cx="7595700" cy="5142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1400"/>
              <a:buFont typeface="Ubuntu"/>
              <a:buNone/>
              <a:defRPr sz="1400">
                <a:solidFill>
                  <a:schemeClr val="lt1"/>
                </a:solidFill>
                <a:latin typeface="Ubuntu"/>
                <a:ea typeface="Ubuntu"/>
                <a:cs typeface="Ubuntu"/>
                <a:sym typeface="Ubuntu"/>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Clr>
                <a:srgbClr val="0E2356"/>
              </a:buClr>
              <a:buSzPts val="2800"/>
              <a:buFont typeface="Ubuntu"/>
              <a:buNone/>
              <a:defRPr>
                <a:solidFill>
                  <a:srgbClr val="0E2356"/>
                </a:solidFill>
                <a:latin typeface="Ubuntu"/>
                <a:ea typeface="Ubuntu"/>
                <a:cs typeface="Ubuntu"/>
                <a:sym typeface="Ubuntu"/>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5" name="Google Shape;25;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26" name="Google Shape;26;p4"/>
          <p:cNvSpPr/>
          <p:nvPr/>
        </p:nvSpPr>
        <p:spPr>
          <a:xfrm rot="5400000">
            <a:off x="4314935" y="-4309437"/>
            <a:ext cx="514140" cy="9133015"/>
          </a:xfrm>
          <a:custGeom>
            <a:rect b="b" l="l" r="r" t="t"/>
            <a:pathLst>
              <a:path extrusionOk="0" h="6443044" w="347980">
                <a:moveTo>
                  <a:pt x="0" y="0"/>
                </a:moveTo>
                <a:lnTo>
                  <a:pt x="347980" y="0"/>
                </a:lnTo>
                <a:lnTo>
                  <a:pt x="347980" y="6443044"/>
                </a:lnTo>
                <a:lnTo>
                  <a:pt x="0" y="6443044"/>
                </a:lnTo>
                <a:close/>
              </a:path>
            </a:pathLst>
          </a:custGeom>
          <a:solidFill>
            <a:srgbClr val="12316A"/>
          </a:solidFill>
          <a:ln>
            <a:noFill/>
          </a:ln>
        </p:spPr>
      </p:sp>
      <p:pic>
        <p:nvPicPr>
          <p:cNvPr id="27" name="Google Shape;27;p4"/>
          <p:cNvPicPr preferRelativeResize="0"/>
          <p:nvPr/>
        </p:nvPicPr>
        <p:blipFill rotWithShape="1">
          <a:blip r:embed="rId2">
            <a:alphaModFix/>
          </a:blip>
          <a:srcRect b="28855" l="0" r="0" t="27015"/>
          <a:stretch/>
        </p:blipFill>
        <p:spPr>
          <a:xfrm>
            <a:off x="7595700" y="0"/>
            <a:ext cx="1548301" cy="514151"/>
          </a:xfrm>
          <a:prstGeom prst="rect">
            <a:avLst/>
          </a:prstGeom>
          <a:noFill/>
          <a:ln>
            <a:noFill/>
          </a:ln>
        </p:spPr>
      </p:pic>
      <p:sp>
        <p:nvSpPr>
          <p:cNvPr id="28" name="Google Shape;28;p4"/>
          <p:cNvSpPr txBox="1"/>
          <p:nvPr/>
        </p:nvSpPr>
        <p:spPr>
          <a:xfrm>
            <a:off x="6894525" y="4873200"/>
            <a:ext cx="2213100" cy="27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rgbClr val="12316A"/>
                </a:solidFill>
              </a:rPr>
              <a:t>© Florian Bastin, 2024. Tous droits réservés.</a:t>
            </a:r>
            <a:endParaRPr sz="800">
              <a:solidFill>
                <a:srgbClr val="12316A"/>
              </a:solidFill>
            </a:endParaRPr>
          </a:p>
        </p:txBody>
      </p:sp>
      <p:sp>
        <p:nvSpPr>
          <p:cNvPr id="29" name="Google Shape;29;p4"/>
          <p:cNvSpPr txBox="1"/>
          <p:nvPr/>
        </p:nvSpPr>
        <p:spPr>
          <a:xfrm>
            <a:off x="5500" y="14600"/>
            <a:ext cx="7590000" cy="49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p:txBody>
      </p:sp>
      <p:sp>
        <p:nvSpPr>
          <p:cNvPr id="30" name="Google Shape;30;p4"/>
          <p:cNvSpPr txBox="1"/>
          <p:nvPr>
            <p:ph idx="2" type="title"/>
          </p:nvPr>
        </p:nvSpPr>
        <p:spPr>
          <a:xfrm>
            <a:off x="0" y="0"/>
            <a:ext cx="7595700" cy="5142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1400"/>
              <a:buFont typeface="Ubuntu"/>
              <a:buNone/>
              <a:defRPr sz="1400">
                <a:solidFill>
                  <a:schemeClr val="lt1"/>
                </a:solidFill>
                <a:latin typeface="Ubuntu"/>
                <a:ea typeface="Ubuntu"/>
                <a:cs typeface="Ubuntu"/>
                <a:sym typeface="Ubuntu"/>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1" name="Google Shape;31;p4"/>
          <p:cNvSpPr txBox="1"/>
          <p:nvPr>
            <p:ph idx="3" type="title"/>
          </p:nvPr>
        </p:nvSpPr>
        <p:spPr>
          <a:xfrm>
            <a:off x="149675" y="1124550"/>
            <a:ext cx="8520600" cy="2630100"/>
          </a:xfrm>
          <a:prstGeom prst="rect">
            <a:avLst/>
          </a:prstGeom>
        </p:spPr>
        <p:txBody>
          <a:bodyPr anchorCtr="0" anchor="t" bIns="91425" lIns="91425" spcFirstLastPara="1" rIns="91425" wrap="square" tIns="91425">
            <a:normAutofit/>
          </a:bodyPr>
          <a:lstStyle>
            <a:lvl1pPr lvl="0">
              <a:spcBef>
                <a:spcPts val="0"/>
              </a:spcBef>
              <a:spcAft>
                <a:spcPts val="0"/>
              </a:spcAft>
              <a:buClr>
                <a:srgbClr val="0E2356"/>
              </a:buClr>
              <a:buSzPts val="1200"/>
              <a:buFont typeface="Ubuntu"/>
              <a:buNone/>
              <a:defRPr sz="1200">
                <a:solidFill>
                  <a:srgbClr val="0E2356"/>
                </a:solidFill>
                <a:latin typeface="Ubuntu"/>
                <a:ea typeface="Ubuntu"/>
                <a:cs typeface="Ubuntu"/>
                <a:sym typeface="Ubuntu"/>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2" name="Google Shape;32;p4"/>
          <p:cNvSpPr txBox="1"/>
          <p:nvPr>
            <p:ph idx="4" type="title"/>
          </p:nvPr>
        </p:nvSpPr>
        <p:spPr>
          <a:xfrm>
            <a:off x="228475" y="4479600"/>
            <a:ext cx="8520600" cy="393600"/>
          </a:xfrm>
          <a:prstGeom prst="rect">
            <a:avLst/>
          </a:prstGeom>
        </p:spPr>
        <p:txBody>
          <a:bodyPr anchorCtr="0" anchor="t" bIns="91425" lIns="91425" spcFirstLastPara="1" rIns="91425" wrap="square" tIns="91425">
            <a:normAutofit/>
          </a:bodyPr>
          <a:lstStyle>
            <a:lvl1pPr lvl="0">
              <a:spcBef>
                <a:spcPts val="0"/>
              </a:spcBef>
              <a:spcAft>
                <a:spcPts val="0"/>
              </a:spcAft>
              <a:buClr>
                <a:srgbClr val="0E2356"/>
              </a:buClr>
              <a:buSzPts val="800"/>
              <a:buFont typeface="Ubuntu"/>
              <a:buNone/>
              <a:defRPr sz="800">
                <a:solidFill>
                  <a:srgbClr val="0E2356"/>
                </a:solidFill>
                <a:latin typeface="Ubuntu"/>
                <a:ea typeface="Ubuntu"/>
                <a:cs typeface="Ubuntu"/>
                <a:sym typeface="Ubuntu"/>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3" name="Shape 33"/>
        <p:cNvGrpSpPr/>
        <p:nvPr/>
      </p:nvGrpSpPr>
      <p:grpSpPr>
        <a:xfrm>
          <a:off x="0" y="0"/>
          <a:ext cx="0" cy="0"/>
          <a:chOff x="0" y="0"/>
          <a:chExt cx="0" cy="0"/>
        </a:xfrm>
      </p:grpSpPr>
      <p:sp>
        <p:nvSpPr>
          <p:cNvPr id="34" name="Google Shape;34;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Clr>
                <a:srgbClr val="0E2356"/>
              </a:buClr>
              <a:buSzPts val="2800"/>
              <a:buFont typeface="Ubuntu"/>
              <a:buNone/>
              <a:defRPr>
                <a:solidFill>
                  <a:srgbClr val="0E2356"/>
                </a:solidFill>
                <a:latin typeface="Ubuntu"/>
                <a:ea typeface="Ubuntu"/>
                <a:cs typeface="Ubuntu"/>
                <a:sym typeface="Ubuntu"/>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5" name="Google Shape;35;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Clr>
                <a:srgbClr val="0E2356"/>
              </a:buClr>
              <a:buSzPts val="1400"/>
              <a:buFont typeface="Ubuntu"/>
              <a:buChar char="●"/>
              <a:defRPr sz="1400">
                <a:solidFill>
                  <a:srgbClr val="0E2356"/>
                </a:solidFill>
                <a:latin typeface="Ubuntu"/>
                <a:ea typeface="Ubuntu"/>
                <a:cs typeface="Ubuntu"/>
                <a:sym typeface="Ubuntu"/>
              </a:defRPr>
            </a:lvl1pPr>
            <a:lvl2pPr indent="-304800" lvl="1" marL="914400">
              <a:spcBef>
                <a:spcPts val="0"/>
              </a:spcBef>
              <a:spcAft>
                <a:spcPts val="0"/>
              </a:spcAft>
              <a:buClr>
                <a:srgbClr val="0E2356"/>
              </a:buClr>
              <a:buSzPts val="1200"/>
              <a:buFont typeface="Ubuntu"/>
              <a:buChar char="○"/>
              <a:defRPr sz="1200">
                <a:solidFill>
                  <a:srgbClr val="0E2356"/>
                </a:solidFill>
                <a:latin typeface="Ubuntu"/>
                <a:ea typeface="Ubuntu"/>
                <a:cs typeface="Ubuntu"/>
                <a:sym typeface="Ubuntu"/>
              </a:defRPr>
            </a:lvl2pPr>
            <a:lvl3pPr indent="-304800" lvl="2" marL="1371600">
              <a:spcBef>
                <a:spcPts val="0"/>
              </a:spcBef>
              <a:spcAft>
                <a:spcPts val="0"/>
              </a:spcAft>
              <a:buClr>
                <a:srgbClr val="0E2356"/>
              </a:buClr>
              <a:buSzPts val="1200"/>
              <a:buFont typeface="Ubuntu"/>
              <a:buChar char="■"/>
              <a:defRPr sz="1200">
                <a:solidFill>
                  <a:srgbClr val="0E2356"/>
                </a:solidFill>
                <a:latin typeface="Ubuntu"/>
                <a:ea typeface="Ubuntu"/>
                <a:cs typeface="Ubuntu"/>
                <a:sym typeface="Ubuntu"/>
              </a:defRPr>
            </a:lvl3pPr>
            <a:lvl4pPr indent="-304800" lvl="3" marL="1828800">
              <a:spcBef>
                <a:spcPts val="0"/>
              </a:spcBef>
              <a:spcAft>
                <a:spcPts val="0"/>
              </a:spcAft>
              <a:buClr>
                <a:srgbClr val="0E2356"/>
              </a:buClr>
              <a:buSzPts val="1200"/>
              <a:buFont typeface="Ubuntu"/>
              <a:buChar char="●"/>
              <a:defRPr sz="1200">
                <a:solidFill>
                  <a:srgbClr val="0E2356"/>
                </a:solidFill>
                <a:latin typeface="Ubuntu"/>
                <a:ea typeface="Ubuntu"/>
                <a:cs typeface="Ubuntu"/>
                <a:sym typeface="Ubuntu"/>
              </a:defRPr>
            </a:lvl4pPr>
            <a:lvl5pPr indent="-304800" lvl="4" marL="2286000">
              <a:spcBef>
                <a:spcPts val="0"/>
              </a:spcBef>
              <a:spcAft>
                <a:spcPts val="0"/>
              </a:spcAft>
              <a:buClr>
                <a:srgbClr val="0E2356"/>
              </a:buClr>
              <a:buSzPts val="1200"/>
              <a:buFont typeface="Ubuntu"/>
              <a:buChar char="○"/>
              <a:defRPr sz="1200">
                <a:solidFill>
                  <a:srgbClr val="0E2356"/>
                </a:solidFill>
                <a:latin typeface="Ubuntu"/>
                <a:ea typeface="Ubuntu"/>
                <a:cs typeface="Ubuntu"/>
                <a:sym typeface="Ubuntu"/>
              </a:defRPr>
            </a:lvl5pPr>
            <a:lvl6pPr indent="-304800" lvl="5" marL="2743200">
              <a:spcBef>
                <a:spcPts val="0"/>
              </a:spcBef>
              <a:spcAft>
                <a:spcPts val="0"/>
              </a:spcAft>
              <a:buClr>
                <a:srgbClr val="0E2356"/>
              </a:buClr>
              <a:buSzPts val="1200"/>
              <a:buFont typeface="Ubuntu"/>
              <a:buChar char="■"/>
              <a:defRPr sz="1200">
                <a:solidFill>
                  <a:srgbClr val="0E2356"/>
                </a:solidFill>
                <a:latin typeface="Ubuntu"/>
                <a:ea typeface="Ubuntu"/>
                <a:cs typeface="Ubuntu"/>
                <a:sym typeface="Ubuntu"/>
              </a:defRPr>
            </a:lvl6pPr>
            <a:lvl7pPr indent="-304800" lvl="6" marL="3200400">
              <a:spcBef>
                <a:spcPts val="0"/>
              </a:spcBef>
              <a:spcAft>
                <a:spcPts val="0"/>
              </a:spcAft>
              <a:buClr>
                <a:srgbClr val="0E2356"/>
              </a:buClr>
              <a:buSzPts val="1200"/>
              <a:buFont typeface="Ubuntu"/>
              <a:buChar char="●"/>
              <a:defRPr sz="1200">
                <a:solidFill>
                  <a:srgbClr val="0E2356"/>
                </a:solidFill>
                <a:latin typeface="Ubuntu"/>
                <a:ea typeface="Ubuntu"/>
                <a:cs typeface="Ubuntu"/>
                <a:sym typeface="Ubuntu"/>
              </a:defRPr>
            </a:lvl7pPr>
            <a:lvl8pPr indent="-304800" lvl="7" marL="3657600">
              <a:spcBef>
                <a:spcPts val="0"/>
              </a:spcBef>
              <a:spcAft>
                <a:spcPts val="0"/>
              </a:spcAft>
              <a:buClr>
                <a:srgbClr val="0E2356"/>
              </a:buClr>
              <a:buSzPts val="1200"/>
              <a:buFont typeface="Ubuntu"/>
              <a:buChar char="○"/>
              <a:defRPr sz="1200">
                <a:solidFill>
                  <a:srgbClr val="0E2356"/>
                </a:solidFill>
                <a:latin typeface="Ubuntu"/>
                <a:ea typeface="Ubuntu"/>
                <a:cs typeface="Ubuntu"/>
                <a:sym typeface="Ubuntu"/>
              </a:defRPr>
            </a:lvl8pPr>
            <a:lvl9pPr indent="-304800" lvl="8" marL="4114800">
              <a:spcBef>
                <a:spcPts val="0"/>
              </a:spcBef>
              <a:spcAft>
                <a:spcPts val="0"/>
              </a:spcAft>
              <a:buClr>
                <a:srgbClr val="0E2356"/>
              </a:buClr>
              <a:buSzPts val="1200"/>
              <a:buFont typeface="Ubuntu"/>
              <a:buChar char="■"/>
              <a:defRPr sz="1200">
                <a:solidFill>
                  <a:srgbClr val="0E2356"/>
                </a:solidFill>
                <a:latin typeface="Ubuntu"/>
                <a:ea typeface="Ubuntu"/>
                <a:cs typeface="Ubuntu"/>
                <a:sym typeface="Ubuntu"/>
              </a:defRPr>
            </a:lvl9pPr>
          </a:lstStyle>
          <a:p/>
        </p:txBody>
      </p:sp>
      <p:sp>
        <p:nvSpPr>
          <p:cNvPr id="36" name="Google Shape;36;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37" name="Google Shape;37;p5"/>
          <p:cNvSpPr/>
          <p:nvPr/>
        </p:nvSpPr>
        <p:spPr>
          <a:xfrm rot="5400000">
            <a:off x="4314935" y="-4309437"/>
            <a:ext cx="514140" cy="9133015"/>
          </a:xfrm>
          <a:custGeom>
            <a:rect b="b" l="l" r="r" t="t"/>
            <a:pathLst>
              <a:path extrusionOk="0" h="6443044" w="347980">
                <a:moveTo>
                  <a:pt x="0" y="0"/>
                </a:moveTo>
                <a:lnTo>
                  <a:pt x="347980" y="0"/>
                </a:lnTo>
                <a:lnTo>
                  <a:pt x="347980" y="6443044"/>
                </a:lnTo>
                <a:lnTo>
                  <a:pt x="0" y="6443044"/>
                </a:lnTo>
                <a:close/>
              </a:path>
            </a:pathLst>
          </a:custGeom>
          <a:solidFill>
            <a:srgbClr val="12316A"/>
          </a:solidFill>
          <a:ln>
            <a:noFill/>
          </a:ln>
        </p:spPr>
      </p:sp>
      <p:pic>
        <p:nvPicPr>
          <p:cNvPr id="38" name="Google Shape;38;p5"/>
          <p:cNvPicPr preferRelativeResize="0"/>
          <p:nvPr/>
        </p:nvPicPr>
        <p:blipFill rotWithShape="1">
          <a:blip r:embed="rId2">
            <a:alphaModFix/>
          </a:blip>
          <a:srcRect b="28855" l="0" r="0" t="27015"/>
          <a:stretch/>
        </p:blipFill>
        <p:spPr>
          <a:xfrm>
            <a:off x="7595700" y="0"/>
            <a:ext cx="1548301" cy="514151"/>
          </a:xfrm>
          <a:prstGeom prst="rect">
            <a:avLst/>
          </a:prstGeom>
          <a:noFill/>
          <a:ln>
            <a:noFill/>
          </a:ln>
        </p:spPr>
      </p:pic>
      <p:sp>
        <p:nvSpPr>
          <p:cNvPr id="39" name="Google Shape;39;p5"/>
          <p:cNvSpPr txBox="1"/>
          <p:nvPr/>
        </p:nvSpPr>
        <p:spPr>
          <a:xfrm>
            <a:off x="6894525" y="4873200"/>
            <a:ext cx="2213100" cy="27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rgbClr val="12316A"/>
                </a:solidFill>
              </a:rPr>
              <a:t>© Florian Bastin, 2024. Tous droits réservés.</a:t>
            </a:r>
            <a:endParaRPr sz="800">
              <a:solidFill>
                <a:srgbClr val="12316A"/>
              </a:solidFill>
            </a:endParaRPr>
          </a:p>
        </p:txBody>
      </p:sp>
      <p:sp>
        <p:nvSpPr>
          <p:cNvPr id="40" name="Google Shape;40;p5"/>
          <p:cNvSpPr txBox="1"/>
          <p:nvPr>
            <p:ph idx="2" type="title"/>
          </p:nvPr>
        </p:nvSpPr>
        <p:spPr>
          <a:xfrm>
            <a:off x="0" y="0"/>
            <a:ext cx="7595700" cy="5142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1400"/>
              <a:buFont typeface="Ubuntu"/>
              <a:buNone/>
              <a:defRPr sz="1400">
                <a:solidFill>
                  <a:schemeClr val="lt1"/>
                </a:solidFill>
                <a:latin typeface="Ubuntu"/>
                <a:ea typeface="Ubuntu"/>
                <a:cs typeface="Ubuntu"/>
                <a:sym typeface="Ubuntu"/>
              </a:defRPr>
            </a:lvl1pPr>
            <a:lvl2pPr lvl="1" rtl="0">
              <a:spcBef>
                <a:spcPts val="0"/>
              </a:spcBef>
              <a:spcAft>
                <a:spcPts val="0"/>
              </a:spcAft>
              <a:buSzPts val="2800"/>
              <a:buFont typeface="Ubuntu"/>
              <a:buNone/>
              <a:defRPr>
                <a:latin typeface="Ubuntu"/>
                <a:ea typeface="Ubuntu"/>
                <a:cs typeface="Ubuntu"/>
                <a:sym typeface="Ubuntu"/>
              </a:defRPr>
            </a:lvl2pPr>
            <a:lvl3pPr lvl="2" rtl="0">
              <a:spcBef>
                <a:spcPts val="0"/>
              </a:spcBef>
              <a:spcAft>
                <a:spcPts val="0"/>
              </a:spcAft>
              <a:buSzPts val="2800"/>
              <a:buFont typeface="Ubuntu"/>
              <a:buNone/>
              <a:defRPr>
                <a:latin typeface="Ubuntu"/>
                <a:ea typeface="Ubuntu"/>
                <a:cs typeface="Ubuntu"/>
                <a:sym typeface="Ubuntu"/>
              </a:defRPr>
            </a:lvl3pPr>
            <a:lvl4pPr lvl="3" rtl="0">
              <a:spcBef>
                <a:spcPts val="0"/>
              </a:spcBef>
              <a:spcAft>
                <a:spcPts val="0"/>
              </a:spcAft>
              <a:buSzPts val="2800"/>
              <a:buFont typeface="Ubuntu"/>
              <a:buNone/>
              <a:defRPr>
                <a:latin typeface="Ubuntu"/>
                <a:ea typeface="Ubuntu"/>
                <a:cs typeface="Ubuntu"/>
                <a:sym typeface="Ubuntu"/>
              </a:defRPr>
            </a:lvl4pPr>
            <a:lvl5pPr lvl="4" rtl="0">
              <a:spcBef>
                <a:spcPts val="0"/>
              </a:spcBef>
              <a:spcAft>
                <a:spcPts val="0"/>
              </a:spcAft>
              <a:buSzPts val="2800"/>
              <a:buFont typeface="Ubuntu"/>
              <a:buNone/>
              <a:defRPr>
                <a:latin typeface="Ubuntu"/>
                <a:ea typeface="Ubuntu"/>
                <a:cs typeface="Ubuntu"/>
                <a:sym typeface="Ubuntu"/>
              </a:defRPr>
            </a:lvl5pPr>
            <a:lvl6pPr lvl="5" rtl="0">
              <a:spcBef>
                <a:spcPts val="0"/>
              </a:spcBef>
              <a:spcAft>
                <a:spcPts val="0"/>
              </a:spcAft>
              <a:buSzPts val="2800"/>
              <a:buFont typeface="Ubuntu"/>
              <a:buNone/>
              <a:defRPr>
                <a:latin typeface="Ubuntu"/>
                <a:ea typeface="Ubuntu"/>
                <a:cs typeface="Ubuntu"/>
                <a:sym typeface="Ubuntu"/>
              </a:defRPr>
            </a:lvl6pPr>
            <a:lvl7pPr lvl="6" rtl="0">
              <a:spcBef>
                <a:spcPts val="0"/>
              </a:spcBef>
              <a:spcAft>
                <a:spcPts val="0"/>
              </a:spcAft>
              <a:buSzPts val="2800"/>
              <a:buFont typeface="Ubuntu"/>
              <a:buNone/>
              <a:defRPr>
                <a:latin typeface="Ubuntu"/>
                <a:ea typeface="Ubuntu"/>
                <a:cs typeface="Ubuntu"/>
                <a:sym typeface="Ubuntu"/>
              </a:defRPr>
            </a:lvl7pPr>
            <a:lvl8pPr lvl="7" rtl="0">
              <a:spcBef>
                <a:spcPts val="0"/>
              </a:spcBef>
              <a:spcAft>
                <a:spcPts val="0"/>
              </a:spcAft>
              <a:buSzPts val="2800"/>
              <a:buFont typeface="Ubuntu"/>
              <a:buNone/>
              <a:defRPr>
                <a:latin typeface="Ubuntu"/>
                <a:ea typeface="Ubuntu"/>
                <a:cs typeface="Ubuntu"/>
                <a:sym typeface="Ubuntu"/>
              </a:defRPr>
            </a:lvl8pPr>
            <a:lvl9pPr lvl="8" rtl="0">
              <a:spcBef>
                <a:spcPts val="0"/>
              </a:spcBef>
              <a:spcAft>
                <a:spcPts val="0"/>
              </a:spcAft>
              <a:buSzPts val="2800"/>
              <a:buFont typeface="Ubuntu"/>
              <a:buNone/>
              <a:defRPr>
                <a:latin typeface="Ubuntu"/>
                <a:ea typeface="Ubuntu"/>
                <a:cs typeface="Ubuntu"/>
                <a:sym typeface="Ubuntu"/>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1" name="Shape 41"/>
        <p:cNvGrpSpPr/>
        <p:nvPr/>
      </p:nvGrpSpPr>
      <p:grpSpPr>
        <a:xfrm>
          <a:off x="0" y="0"/>
          <a:ext cx="0" cy="0"/>
          <a:chOff x="0" y="0"/>
          <a:chExt cx="0" cy="0"/>
        </a:xfrm>
      </p:grpSpPr>
      <p:sp>
        <p:nvSpPr>
          <p:cNvPr id="42" name="Google Shape;42;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Font typeface="Ubuntu"/>
              <a:buNone/>
              <a:defRPr>
                <a:latin typeface="Ubuntu"/>
                <a:ea typeface="Ubuntu"/>
                <a:cs typeface="Ubuntu"/>
                <a:sym typeface="Ubuntu"/>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3" name="Google Shape;43;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44" name="Google Shape;44;p6"/>
          <p:cNvSpPr/>
          <p:nvPr/>
        </p:nvSpPr>
        <p:spPr>
          <a:xfrm rot="5400000">
            <a:off x="4314935" y="-4309437"/>
            <a:ext cx="514140" cy="9133015"/>
          </a:xfrm>
          <a:custGeom>
            <a:rect b="b" l="l" r="r" t="t"/>
            <a:pathLst>
              <a:path extrusionOk="0" h="6443044" w="347980">
                <a:moveTo>
                  <a:pt x="0" y="0"/>
                </a:moveTo>
                <a:lnTo>
                  <a:pt x="347980" y="0"/>
                </a:lnTo>
                <a:lnTo>
                  <a:pt x="347980" y="6443044"/>
                </a:lnTo>
                <a:lnTo>
                  <a:pt x="0" y="6443044"/>
                </a:lnTo>
                <a:close/>
              </a:path>
            </a:pathLst>
          </a:custGeom>
          <a:solidFill>
            <a:srgbClr val="12316A"/>
          </a:solidFill>
          <a:ln>
            <a:noFill/>
          </a:ln>
        </p:spPr>
      </p:sp>
      <p:pic>
        <p:nvPicPr>
          <p:cNvPr id="45" name="Google Shape;45;p6"/>
          <p:cNvPicPr preferRelativeResize="0"/>
          <p:nvPr/>
        </p:nvPicPr>
        <p:blipFill rotWithShape="1">
          <a:blip r:embed="rId2">
            <a:alphaModFix/>
          </a:blip>
          <a:srcRect b="28855" l="0" r="0" t="27015"/>
          <a:stretch/>
        </p:blipFill>
        <p:spPr>
          <a:xfrm>
            <a:off x="7595700" y="0"/>
            <a:ext cx="1548301" cy="514151"/>
          </a:xfrm>
          <a:prstGeom prst="rect">
            <a:avLst/>
          </a:prstGeom>
          <a:noFill/>
          <a:ln>
            <a:noFill/>
          </a:ln>
        </p:spPr>
      </p:pic>
      <p:sp>
        <p:nvSpPr>
          <p:cNvPr id="46" name="Google Shape;46;p6"/>
          <p:cNvSpPr txBox="1"/>
          <p:nvPr/>
        </p:nvSpPr>
        <p:spPr>
          <a:xfrm>
            <a:off x="6894525" y="4873200"/>
            <a:ext cx="2213100" cy="27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rgbClr val="12316A"/>
                </a:solidFill>
              </a:rPr>
              <a:t>© Florian Bastin, 2024. Tous droits réservés.</a:t>
            </a:r>
            <a:endParaRPr sz="800">
              <a:solidFill>
                <a:srgbClr val="12316A"/>
              </a:solidFill>
            </a:endParaRPr>
          </a:p>
        </p:txBody>
      </p:sp>
      <p:sp>
        <p:nvSpPr>
          <p:cNvPr id="47" name="Google Shape;47;p6"/>
          <p:cNvSpPr txBox="1"/>
          <p:nvPr>
            <p:ph idx="2" type="title"/>
          </p:nvPr>
        </p:nvSpPr>
        <p:spPr>
          <a:xfrm>
            <a:off x="0" y="0"/>
            <a:ext cx="7595700" cy="5142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1400"/>
              <a:buFont typeface="Ubuntu"/>
              <a:buNone/>
              <a:defRPr sz="1400">
                <a:solidFill>
                  <a:schemeClr val="lt1"/>
                </a:solidFill>
                <a:latin typeface="Ubuntu"/>
                <a:ea typeface="Ubuntu"/>
                <a:cs typeface="Ubuntu"/>
                <a:sym typeface="Ubuntu"/>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8" name="Shape 48"/>
        <p:cNvGrpSpPr/>
        <p:nvPr/>
      </p:nvGrpSpPr>
      <p:grpSpPr>
        <a:xfrm>
          <a:off x="0" y="0"/>
          <a:ext cx="0" cy="0"/>
          <a:chOff x="0" y="0"/>
          <a:chExt cx="0" cy="0"/>
        </a:xfrm>
      </p:grpSpPr>
      <p:sp>
        <p:nvSpPr>
          <p:cNvPr id="49" name="Google Shape;49;p7"/>
          <p:cNvSpPr txBox="1"/>
          <p:nvPr>
            <p:ph type="title"/>
          </p:nvPr>
        </p:nvSpPr>
        <p:spPr>
          <a:xfrm>
            <a:off x="180225" y="574025"/>
            <a:ext cx="38439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Font typeface="Ubuntu"/>
              <a:buNone/>
              <a:defRPr sz="2400">
                <a:latin typeface="Ubuntu"/>
                <a:ea typeface="Ubuntu"/>
                <a:cs typeface="Ubuntu"/>
                <a:sym typeface="Ubuntu"/>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0" name="Google Shape;5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Font typeface="Ubuntu"/>
              <a:buChar char="●"/>
              <a:defRPr sz="1200">
                <a:latin typeface="Ubuntu"/>
                <a:ea typeface="Ubuntu"/>
                <a:cs typeface="Ubuntu"/>
                <a:sym typeface="Ubuntu"/>
              </a:defRPr>
            </a:lvl1pPr>
            <a:lvl2pPr indent="-304800" lvl="1" marL="914400">
              <a:spcBef>
                <a:spcPts val="0"/>
              </a:spcBef>
              <a:spcAft>
                <a:spcPts val="0"/>
              </a:spcAft>
              <a:buSzPts val="1200"/>
              <a:buFont typeface="Ubuntu"/>
              <a:buChar char="○"/>
              <a:defRPr sz="1200">
                <a:latin typeface="Ubuntu"/>
                <a:ea typeface="Ubuntu"/>
                <a:cs typeface="Ubuntu"/>
                <a:sym typeface="Ubuntu"/>
              </a:defRPr>
            </a:lvl2pPr>
            <a:lvl3pPr indent="-304800" lvl="2" marL="1371600">
              <a:spcBef>
                <a:spcPts val="0"/>
              </a:spcBef>
              <a:spcAft>
                <a:spcPts val="0"/>
              </a:spcAft>
              <a:buSzPts val="1200"/>
              <a:buFont typeface="Ubuntu"/>
              <a:buChar char="■"/>
              <a:defRPr sz="1200">
                <a:latin typeface="Ubuntu"/>
                <a:ea typeface="Ubuntu"/>
                <a:cs typeface="Ubuntu"/>
                <a:sym typeface="Ubuntu"/>
              </a:defRPr>
            </a:lvl3pPr>
            <a:lvl4pPr indent="-304800" lvl="3" marL="1828800">
              <a:spcBef>
                <a:spcPts val="0"/>
              </a:spcBef>
              <a:spcAft>
                <a:spcPts val="0"/>
              </a:spcAft>
              <a:buSzPts val="1200"/>
              <a:buFont typeface="Ubuntu"/>
              <a:buChar char="●"/>
              <a:defRPr sz="1200">
                <a:latin typeface="Ubuntu"/>
                <a:ea typeface="Ubuntu"/>
                <a:cs typeface="Ubuntu"/>
                <a:sym typeface="Ubuntu"/>
              </a:defRPr>
            </a:lvl4pPr>
            <a:lvl5pPr indent="-304800" lvl="4" marL="2286000">
              <a:spcBef>
                <a:spcPts val="0"/>
              </a:spcBef>
              <a:spcAft>
                <a:spcPts val="0"/>
              </a:spcAft>
              <a:buSzPts val="1200"/>
              <a:buFont typeface="Ubuntu"/>
              <a:buChar char="○"/>
              <a:defRPr sz="1200">
                <a:latin typeface="Ubuntu"/>
                <a:ea typeface="Ubuntu"/>
                <a:cs typeface="Ubuntu"/>
                <a:sym typeface="Ubuntu"/>
              </a:defRPr>
            </a:lvl5pPr>
            <a:lvl6pPr indent="-304800" lvl="5" marL="2743200">
              <a:spcBef>
                <a:spcPts val="0"/>
              </a:spcBef>
              <a:spcAft>
                <a:spcPts val="0"/>
              </a:spcAft>
              <a:buSzPts val="1200"/>
              <a:buFont typeface="Ubuntu"/>
              <a:buChar char="■"/>
              <a:defRPr sz="1200">
                <a:latin typeface="Ubuntu"/>
                <a:ea typeface="Ubuntu"/>
                <a:cs typeface="Ubuntu"/>
                <a:sym typeface="Ubuntu"/>
              </a:defRPr>
            </a:lvl6pPr>
            <a:lvl7pPr indent="-304800" lvl="6" marL="3200400">
              <a:spcBef>
                <a:spcPts val="0"/>
              </a:spcBef>
              <a:spcAft>
                <a:spcPts val="0"/>
              </a:spcAft>
              <a:buSzPts val="1200"/>
              <a:buFont typeface="Ubuntu"/>
              <a:buChar char="●"/>
              <a:defRPr sz="1200">
                <a:latin typeface="Ubuntu"/>
                <a:ea typeface="Ubuntu"/>
                <a:cs typeface="Ubuntu"/>
                <a:sym typeface="Ubuntu"/>
              </a:defRPr>
            </a:lvl7pPr>
            <a:lvl8pPr indent="-304800" lvl="7" marL="3657600">
              <a:spcBef>
                <a:spcPts val="0"/>
              </a:spcBef>
              <a:spcAft>
                <a:spcPts val="0"/>
              </a:spcAft>
              <a:buSzPts val="1200"/>
              <a:buFont typeface="Ubuntu"/>
              <a:buChar char="○"/>
              <a:defRPr sz="1200">
                <a:latin typeface="Ubuntu"/>
                <a:ea typeface="Ubuntu"/>
                <a:cs typeface="Ubuntu"/>
                <a:sym typeface="Ubuntu"/>
              </a:defRPr>
            </a:lvl8pPr>
            <a:lvl9pPr indent="-304800" lvl="8" marL="4114800">
              <a:spcBef>
                <a:spcPts val="0"/>
              </a:spcBef>
              <a:spcAft>
                <a:spcPts val="0"/>
              </a:spcAft>
              <a:buSzPts val="1200"/>
              <a:buFont typeface="Ubuntu"/>
              <a:buChar char="■"/>
              <a:defRPr sz="1200">
                <a:latin typeface="Ubuntu"/>
                <a:ea typeface="Ubuntu"/>
                <a:cs typeface="Ubuntu"/>
                <a:sym typeface="Ubuntu"/>
              </a:defRPr>
            </a:lvl9pPr>
          </a:lstStyle>
          <a:p/>
        </p:txBody>
      </p:sp>
      <p:sp>
        <p:nvSpPr>
          <p:cNvPr id="51" name="Google Shape;5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52" name="Google Shape;52;p7"/>
          <p:cNvSpPr/>
          <p:nvPr/>
        </p:nvSpPr>
        <p:spPr>
          <a:xfrm rot="5400000">
            <a:off x="4314935" y="-4309437"/>
            <a:ext cx="514140" cy="9133015"/>
          </a:xfrm>
          <a:custGeom>
            <a:rect b="b" l="l" r="r" t="t"/>
            <a:pathLst>
              <a:path extrusionOk="0" h="6443044" w="347980">
                <a:moveTo>
                  <a:pt x="0" y="0"/>
                </a:moveTo>
                <a:lnTo>
                  <a:pt x="347980" y="0"/>
                </a:lnTo>
                <a:lnTo>
                  <a:pt x="347980" y="6443044"/>
                </a:lnTo>
                <a:lnTo>
                  <a:pt x="0" y="6443044"/>
                </a:lnTo>
                <a:close/>
              </a:path>
            </a:pathLst>
          </a:custGeom>
          <a:solidFill>
            <a:srgbClr val="12316A"/>
          </a:solidFill>
          <a:ln>
            <a:noFill/>
          </a:ln>
        </p:spPr>
      </p:sp>
      <p:pic>
        <p:nvPicPr>
          <p:cNvPr id="53" name="Google Shape;53;p7"/>
          <p:cNvPicPr preferRelativeResize="0"/>
          <p:nvPr/>
        </p:nvPicPr>
        <p:blipFill rotWithShape="1">
          <a:blip r:embed="rId2">
            <a:alphaModFix/>
          </a:blip>
          <a:srcRect b="28855" l="0" r="0" t="27015"/>
          <a:stretch/>
        </p:blipFill>
        <p:spPr>
          <a:xfrm>
            <a:off x="7595700" y="0"/>
            <a:ext cx="1548301" cy="514151"/>
          </a:xfrm>
          <a:prstGeom prst="rect">
            <a:avLst/>
          </a:prstGeom>
          <a:noFill/>
          <a:ln>
            <a:noFill/>
          </a:ln>
        </p:spPr>
      </p:pic>
      <p:sp>
        <p:nvSpPr>
          <p:cNvPr id="54" name="Google Shape;54;p7"/>
          <p:cNvSpPr txBox="1"/>
          <p:nvPr/>
        </p:nvSpPr>
        <p:spPr>
          <a:xfrm>
            <a:off x="6894525" y="4873200"/>
            <a:ext cx="2213100" cy="27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rgbClr val="12316A"/>
                </a:solidFill>
              </a:rPr>
              <a:t>© Florian Bastin, 2024. Tous droits réservés.</a:t>
            </a:r>
            <a:endParaRPr sz="800">
              <a:solidFill>
                <a:srgbClr val="12316A"/>
              </a:solidFill>
            </a:endParaRPr>
          </a:p>
        </p:txBody>
      </p:sp>
      <p:sp>
        <p:nvSpPr>
          <p:cNvPr id="55" name="Google Shape;55;p7"/>
          <p:cNvSpPr txBox="1"/>
          <p:nvPr>
            <p:ph idx="2" type="title"/>
          </p:nvPr>
        </p:nvSpPr>
        <p:spPr>
          <a:xfrm>
            <a:off x="0" y="-50"/>
            <a:ext cx="7595700" cy="5142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1400"/>
              <a:buFont typeface="Ubuntu"/>
              <a:buNone/>
              <a:defRPr sz="1400">
                <a:solidFill>
                  <a:schemeClr val="lt1"/>
                </a:solidFill>
                <a:latin typeface="Ubuntu"/>
                <a:ea typeface="Ubuntu"/>
                <a:cs typeface="Ubuntu"/>
                <a:sym typeface="Ubuntu"/>
              </a:defRPr>
            </a:lvl1pPr>
            <a:lvl2pPr lvl="1" rtl="0">
              <a:spcBef>
                <a:spcPts val="0"/>
              </a:spcBef>
              <a:spcAft>
                <a:spcPts val="0"/>
              </a:spcAft>
              <a:buSzPts val="2800"/>
              <a:buFont typeface="Ubuntu"/>
              <a:buNone/>
              <a:defRPr>
                <a:latin typeface="Ubuntu"/>
                <a:ea typeface="Ubuntu"/>
                <a:cs typeface="Ubuntu"/>
                <a:sym typeface="Ubuntu"/>
              </a:defRPr>
            </a:lvl2pPr>
            <a:lvl3pPr lvl="2" rtl="0">
              <a:spcBef>
                <a:spcPts val="0"/>
              </a:spcBef>
              <a:spcAft>
                <a:spcPts val="0"/>
              </a:spcAft>
              <a:buSzPts val="2800"/>
              <a:buFont typeface="Ubuntu"/>
              <a:buNone/>
              <a:defRPr>
                <a:latin typeface="Ubuntu"/>
                <a:ea typeface="Ubuntu"/>
                <a:cs typeface="Ubuntu"/>
                <a:sym typeface="Ubuntu"/>
              </a:defRPr>
            </a:lvl3pPr>
            <a:lvl4pPr lvl="3" rtl="0">
              <a:spcBef>
                <a:spcPts val="0"/>
              </a:spcBef>
              <a:spcAft>
                <a:spcPts val="0"/>
              </a:spcAft>
              <a:buSzPts val="2800"/>
              <a:buFont typeface="Ubuntu"/>
              <a:buNone/>
              <a:defRPr>
                <a:latin typeface="Ubuntu"/>
                <a:ea typeface="Ubuntu"/>
                <a:cs typeface="Ubuntu"/>
                <a:sym typeface="Ubuntu"/>
              </a:defRPr>
            </a:lvl4pPr>
            <a:lvl5pPr lvl="4" rtl="0">
              <a:spcBef>
                <a:spcPts val="0"/>
              </a:spcBef>
              <a:spcAft>
                <a:spcPts val="0"/>
              </a:spcAft>
              <a:buSzPts val="2800"/>
              <a:buFont typeface="Ubuntu"/>
              <a:buNone/>
              <a:defRPr>
                <a:latin typeface="Ubuntu"/>
                <a:ea typeface="Ubuntu"/>
                <a:cs typeface="Ubuntu"/>
                <a:sym typeface="Ubuntu"/>
              </a:defRPr>
            </a:lvl5pPr>
            <a:lvl6pPr lvl="5" rtl="0">
              <a:spcBef>
                <a:spcPts val="0"/>
              </a:spcBef>
              <a:spcAft>
                <a:spcPts val="0"/>
              </a:spcAft>
              <a:buSzPts val="2800"/>
              <a:buFont typeface="Ubuntu"/>
              <a:buNone/>
              <a:defRPr>
                <a:latin typeface="Ubuntu"/>
                <a:ea typeface="Ubuntu"/>
                <a:cs typeface="Ubuntu"/>
                <a:sym typeface="Ubuntu"/>
              </a:defRPr>
            </a:lvl6pPr>
            <a:lvl7pPr lvl="6" rtl="0">
              <a:spcBef>
                <a:spcPts val="0"/>
              </a:spcBef>
              <a:spcAft>
                <a:spcPts val="0"/>
              </a:spcAft>
              <a:buSzPts val="2800"/>
              <a:buFont typeface="Ubuntu"/>
              <a:buNone/>
              <a:defRPr>
                <a:latin typeface="Ubuntu"/>
                <a:ea typeface="Ubuntu"/>
                <a:cs typeface="Ubuntu"/>
                <a:sym typeface="Ubuntu"/>
              </a:defRPr>
            </a:lvl7pPr>
            <a:lvl8pPr lvl="7" rtl="0">
              <a:spcBef>
                <a:spcPts val="0"/>
              </a:spcBef>
              <a:spcAft>
                <a:spcPts val="0"/>
              </a:spcAft>
              <a:buSzPts val="2800"/>
              <a:buFont typeface="Ubuntu"/>
              <a:buNone/>
              <a:defRPr>
                <a:latin typeface="Ubuntu"/>
                <a:ea typeface="Ubuntu"/>
                <a:cs typeface="Ubuntu"/>
                <a:sym typeface="Ubuntu"/>
              </a:defRPr>
            </a:lvl8pPr>
            <a:lvl9pPr lvl="8" rtl="0">
              <a:spcBef>
                <a:spcPts val="0"/>
              </a:spcBef>
              <a:spcAft>
                <a:spcPts val="0"/>
              </a:spcAft>
              <a:buSzPts val="2800"/>
              <a:buFont typeface="Ubuntu"/>
              <a:buNone/>
              <a:defRPr>
                <a:latin typeface="Ubuntu"/>
                <a:ea typeface="Ubuntu"/>
                <a:cs typeface="Ubuntu"/>
                <a:sym typeface="Ubuntu"/>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56" name="Shape 56"/>
        <p:cNvGrpSpPr/>
        <p:nvPr/>
      </p:nvGrpSpPr>
      <p:grpSpPr>
        <a:xfrm>
          <a:off x="0" y="0"/>
          <a:ext cx="0" cy="0"/>
          <a:chOff x="0" y="0"/>
          <a:chExt cx="0" cy="0"/>
        </a:xfrm>
      </p:grpSpPr>
      <p:sp>
        <p:nvSpPr>
          <p:cNvPr id="57" name="Google Shape;57;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Clr>
                <a:srgbClr val="011C5D"/>
              </a:buClr>
              <a:buSzPts val="4800"/>
              <a:buFont typeface="Ubuntu"/>
              <a:buNone/>
              <a:defRPr sz="4800">
                <a:solidFill>
                  <a:srgbClr val="011C5D"/>
                </a:solidFill>
                <a:latin typeface="Ubuntu"/>
                <a:ea typeface="Ubuntu"/>
                <a:cs typeface="Ubuntu"/>
                <a:sym typeface="Ubuntu"/>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58" name="Google Shape;58;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59" name="Google Shape;59;p8"/>
          <p:cNvSpPr/>
          <p:nvPr/>
        </p:nvSpPr>
        <p:spPr>
          <a:xfrm rot="5400000">
            <a:off x="4314935" y="-4309437"/>
            <a:ext cx="514140" cy="9133015"/>
          </a:xfrm>
          <a:custGeom>
            <a:rect b="b" l="l" r="r" t="t"/>
            <a:pathLst>
              <a:path extrusionOk="0" h="6443044" w="347980">
                <a:moveTo>
                  <a:pt x="0" y="0"/>
                </a:moveTo>
                <a:lnTo>
                  <a:pt x="347980" y="0"/>
                </a:lnTo>
                <a:lnTo>
                  <a:pt x="347980" y="6443044"/>
                </a:lnTo>
                <a:lnTo>
                  <a:pt x="0" y="6443044"/>
                </a:lnTo>
                <a:close/>
              </a:path>
            </a:pathLst>
          </a:custGeom>
          <a:solidFill>
            <a:srgbClr val="12316A"/>
          </a:solidFill>
          <a:ln>
            <a:noFill/>
          </a:ln>
        </p:spPr>
      </p:sp>
      <p:pic>
        <p:nvPicPr>
          <p:cNvPr id="60" name="Google Shape;60;p8"/>
          <p:cNvPicPr preferRelativeResize="0"/>
          <p:nvPr/>
        </p:nvPicPr>
        <p:blipFill rotWithShape="1">
          <a:blip r:embed="rId2">
            <a:alphaModFix/>
          </a:blip>
          <a:srcRect b="28855" l="0" r="0" t="27015"/>
          <a:stretch/>
        </p:blipFill>
        <p:spPr>
          <a:xfrm>
            <a:off x="7595700" y="0"/>
            <a:ext cx="1548301" cy="514151"/>
          </a:xfrm>
          <a:prstGeom prst="rect">
            <a:avLst/>
          </a:prstGeom>
          <a:noFill/>
          <a:ln>
            <a:noFill/>
          </a:ln>
        </p:spPr>
      </p:pic>
      <p:sp>
        <p:nvSpPr>
          <p:cNvPr id="61" name="Google Shape;61;p8"/>
          <p:cNvSpPr txBox="1"/>
          <p:nvPr/>
        </p:nvSpPr>
        <p:spPr>
          <a:xfrm>
            <a:off x="6894525" y="4873200"/>
            <a:ext cx="2213100" cy="27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rgbClr val="12316A"/>
                </a:solidFill>
              </a:rPr>
              <a:t>© Florian Bastin, 2024. Tous droits réservés.</a:t>
            </a:r>
            <a:endParaRPr sz="800">
              <a:solidFill>
                <a:srgbClr val="12316A"/>
              </a:solidFill>
            </a:endParaRPr>
          </a:p>
        </p:txBody>
      </p:sp>
      <p:sp>
        <p:nvSpPr>
          <p:cNvPr id="62" name="Google Shape;62;p8"/>
          <p:cNvSpPr txBox="1"/>
          <p:nvPr>
            <p:ph idx="2" type="title"/>
          </p:nvPr>
        </p:nvSpPr>
        <p:spPr>
          <a:xfrm>
            <a:off x="0" y="0"/>
            <a:ext cx="7595700" cy="5142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1400"/>
              <a:buFont typeface="Ubuntu"/>
              <a:buNone/>
              <a:defRPr sz="1400">
                <a:solidFill>
                  <a:schemeClr val="lt1"/>
                </a:solidFill>
                <a:latin typeface="Ubuntu"/>
                <a:ea typeface="Ubuntu"/>
                <a:cs typeface="Ubuntu"/>
                <a:sym typeface="Ubuntu"/>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3" name="Shape 63"/>
        <p:cNvGrpSpPr/>
        <p:nvPr/>
      </p:nvGrpSpPr>
      <p:grpSpPr>
        <a:xfrm>
          <a:off x="0" y="0"/>
          <a:ext cx="0" cy="0"/>
          <a:chOff x="0" y="0"/>
          <a:chExt cx="0" cy="0"/>
        </a:xfrm>
      </p:grpSpPr>
      <p:sp>
        <p:nvSpPr>
          <p:cNvPr id="64" name="Google Shape;64;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txBox="1"/>
          <p:nvPr>
            <p:ph type="title"/>
          </p:nvPr>
        </p:nvSpPr>
        <p:spPr>
          <a:xfrm>
            <a:off x="265500" y="934850"/>
            <a:ext cx="4045200" cy="2131200"/>
          </a:xfrm>
          <a:prstGeom prst="rect">
            <a:avLst/>
          </a:prstGeom>
        </p:spPr>
        <p:txBody>
          <a:bodyPr anchorCtr="0" anchor="b" bIns="91425" lIns="91425" spcFirstLastPara="1" rIns="91425" wrap="square" tIns="91425">
            <a:normAutofit/>
          </a:bodyPr>
          <a:lstStyle>
            <a:lvl1pPr lvl="0" algn="ctr">
              <a:spcBef>
                <a:spcPts val="0"/>
              </a:spcBef>
              <a:spcAft>
                <a:spcPts val="0"/>
              </a:spcAft>
              <a:buSzPts val="3700"/>
              <a:buNone/>
              <a:defRPr sz="37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66" name="Google Shape;66;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67" name="Google Shape;67;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68" name="Google Shape;68;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69" name="Google Shape;69;p9"/>
          <p:cNvSpPr/>
          <p:nvPr/>
        </p:nvSpPr>
        <p:spPr>
          <a:xfrm rot="5400000">
            <a:off x="4314935" y="-4309437"/>
            <a:ext cx="514140" cy="9133015"/>
          </a:xfrm>
          <a:custGeom>
            <a:rect b="b" l="l" r="r" t="t"/>
            <a:pathLst>
              <a:path extrusionOk="0" h="6443044" w="347980">
                <a:moveTo>
                  <a:pt x="0" y="0"/>
                </a:moveTo>
                <a:lnTo>
                  <a:pt x="347980" y="0"/>
                </a:lnTo>
                <a:lnTo>
                  <a:pt x="347980" y="6443044"/>
                </a:lnTo>
                <a:lnTo>
                  <a:pt x="0" y="6443044"/>
                </a:lnTo>
                <a:close/>
              </a:path>
            </a:pathLst>
          </a:custGeom>
          <a:solidFill>
            <a:srgbClr val="12316A"/>
          </a:solidFill>
          <a:ln>
            <a:noFill/>
          </a:ln>
        </p:spPr>
      </p:sp>
      <p:pic>
        <p:nvPicPr>
          <p:cNvPr id="70" name="Google Shape;70;p9"/>
          <p:cNvPicPr preferRelativeResize="0"/>
          <p:nvPr/>
        </p:nvPicPr>
        <p:blipFill rotWithShape="1">
          <a:blip r:embed="rId2">
            <a:alphaModFix/>
          </a:blip>
          <a:srcRect b="28855" l="0" r="0" t="27015"/>
          <a:stretch/>
        </p:blipFill>
        <p:spPr>
          <a:xfrm>
            <a:off x="7595700" y="0"/>
            <a:ext cx="1548301" cy="514151"/>
          </a:xfrm>
          <a:prstGeom prst="rect">
            <a:avLst/>
          </a:prstGeom>
          <a:noFill/>
          <a:ln>
            <a:noFill/>
          </a:ln>
        </p:spPr>
      </p:pic>
      <p:sp>
        <p:nvSpPr>
          <p:cNvPr id="71" name="Google Shape;71;p9"/>
          <p:cNvSpPr txBox="1"/>
          <p:nvPr/>
        </p:nvSpPr>
        <p:spPr>
          <a:xfrm>
            <a:off x="6894525" y="4873200"/>
            <a:ext cx="2213100" cy="27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rgbClr val="12316A"/>
                </a:solidFill>
              </a:rPr>
              <a:t>© Florian Bastin, 2024. Tous droits réservés.</a:t>
            </a:r>
            <a:endParaRPr sz="800">
              <a:solidFill>
                <a:srgbClr val="12316A"/>
              </a:solidFill>
            </a:endParaRPr>
          </a:p>
        </p:txBody>
      </p:sp>
      <p:sp>
        <p:nvSpPr>
          <p:cNvPr id="72" name="Google Shape;72;p9"/>
          <p:cNvSpPr txBox="1"/>
          <p:nvPr>
            <p:ph idx="3" type="title"/>
          </p:nvPr>
        </p:nvSpPr>
        <p:spPr>
          <a:xfrm>
            <a:off x="0" y="0"/>
            <a:ext cx="7595700" cy="5142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1400"/>
              <a:buNone/>
              <a:defRPr sz="1400">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3" name="Shape 73"/>
        <p:cNvGrpSpPr/>
        <p:nvPr/>
      </p:nvGrpSpPr>
      <p:grpSpPr>
        <a:xfrm>
          <a:off x="0" y="0"/>
          <a:ext cx="0" cy="0"/>
          <a:chOff x="0" y="0"/>
          <a:chExt cx="0" cy="0"/>
        </a:xfrm>
      </p:grpSpPr>
      <p:sp>
        <p:nvSpPr>
          <p:cNvPr id="74" name="Google Shape;74;p10"/>
          <p:cNvSpPr txBox="1"/>
          <p:nvPr>
            <p:ph idx="1" type="body"/>
          </p:nvPr>
        </p:nvSpPr>
        <p:spPr>
          <a:xfrm>
            <a:off x="189375" y="630300"/>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Clr>
                <a:srgbClr val="0E2356"/>
              </a:buClr>
              <a:buSzPts val="1800"/>
              <a:buFont typeface="Ubuntu"/>
              <a:buNone/>
              <a:defRPr>
                <a:solidFill>
                  <a:srgbClr val="0E2356"/>
                </a:solidFill>
                <a:latin typeface="Ubuntu"/>
                <a:ea typeface="Ubuntu"/>
                <a:cs typeface="Ubuntu"/>
                <a:sym typeface="Ubuntu"/>
              </a:defRPr>
            </a:lvl1pPr>
          </a:lstStyle>
          <a:p/>
        </p:txBody>
      </p:sp>
      <p:sp>
        <p:nvSpPr>
          <p:cNvPr id="75" name="Google Shape;75;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76" name="Google Shape;76;p10"/>
          <p:cNvSpPr/>
          <p:nvPr/>
        </p:nvSpPr>
        <p:spPr>
          <a:xfrm rot="5400000">
            <a:off x="4314935" y="-4309437"/>
            <a:ext cx="514140" cy="9133015"/>
          </a:xfrm>
          <a:custGeom>
            <a:rect b="b" l="l" r="r" t="t"/>
            <a:pathLst>
              <a:path extrusionOk="0" h="6443044" w="347980">
                <a:moveTo>
                  <a:pt x="0" y="0"/>
                </a:moveTo>
                <a:lnTo>
                  <a:pt x="347980" y="0"/>
                </a:lnTo>
                <a:lnTo>
                  <a:pt x="347980" y="6443044"/>
                </a:lnTo>
                <a:lnTo>
                  <a:pt x="0" y="6443044"/>
                </a:lnTo>
                <a:close/>
              </a:path>
            </a:pathLst>
          </a:custGeom>
          <a:solidFill>
            <a:srgbClr val="12316A"/>
          </a:solidFill>
          <a:ln>
            <a:noFill/>
          </a:ln>
        </p:spPr>
      </p:sp>
      <p:pic>
        <p:nvPicPr>
          <p:cNvPr id="77" name="Google Shape;77;p10"/>
          <p:cNvPicPr preferRelativeResize="0"/>
          <p:nvPr/>
        </p:nvPicPr>
        <p:blipFill rotWithShape="1">
          <a:blip r:embed="rId2">
            <a:alphaModFix/>
          </a:blip>
          <a:srcRect b="28855" l="0" r="0" t="27015"/>
          <a:stretch/>
        </p:blipFill>
        <p:spPr>
          <a:xfrm>
            <a:off x="7595700" y="0"/>
            <a:ext cx="1548301" cy="514151"/>
          </a:xfrm>
          <a:prstGeom prst="rect">
            <a:avLst/>
          </a:prstGeom>
          <a:noFill/>
          <a:ln>
            <a:noFill/>
          </a:ln>
        </p:spPr>
      </p:pic>
      <p:sp>
        <p:nvSpPr>
          <p:cNvPr id="78" name="Google Shape;78;p10"/>
          <p:cNvSpPr txBox="1"/>
          <p:nvPr/>
        </p:nvSpPr>
        <p:spPr>
          <a:xfrm>
            <a:off x="6894525" y="4873200"/>
            <a:ext cx="2213100" cy="27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rgbClr val="12316A"/>
                </a:solidFill>
              </a:rPr>
              <a:t>© Florian Bastin, 2024. Tous droits réservés.</a:t>
            </a:r>
            <a:endParaRPr sz="800">
              <a:solidFill>
                <a:srgbClr val="12316A"/>
              </a:solidFill>
            </a:endParaRPr>
          </a:p>
        </p:txBody>
      </p:sp>
      <p:sp>
        <p:nvSpPr>
          <p:cNvPr id="79" name="Google Shape;79;p10"/>
          <p:cNvSpPr txBox="1"/>
          <p:nvPr>
            <p:ph type="title"/>
          </p:nvPr>
        </p:nvSpPr>
        <p:spPr>
          <a:xfrm>
            <a:off x="0" y="0"/>
            <a:ext cx="7595700" cy="5142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1400"/>
              <a:buFont typeface="Ubuntu"/>
              <a:buNone/>
              <a:defRPr sz="1400">
                <a:solidFill>
                  <a:schemeClr val="lt1"/>
                </a:solidFill>
                <a:latin typeface="Ubuntu"/>
                <a:ea typeface="Ubuntu"/>
                <a:cs typeface="Ubuntu"/>
                <a:sym typeface="Ubuntu"/>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https://dauphine.psl.eu/en/training/masters-degrees/mathematics-and-applied-mathematics/masters-year-2-mathematics-deep-learning-and-humanities/program" TargetMode="External"/><Relationship Id="rId4" Type="http://schemas.openxmlformats.org/officeDocument/2006/relationships/hyperlink" Target="https://dauphine.psl.eu/en/training/masters-degrees/mathematics-and-applied-mathematics/masters-year-2-mathematics-deep-learning-and-humanities/program" TargetMode="External"/><Relationship Id="rId5" Type="http://schemas.openxmlformats.org/officeDocument/2006/relationships/image" Target="../media/image3.jpg"/><Relationship Id="rId6" Type="http://schemas.openxmlformats.org/officeDocument/2006/relationships/image" Target="../media/image15.png"/><Relationship Id="rId7" Type="http://schemas.openxmlformats.org/officeDocument/2006/relationships/image" Target="../media/image1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xml"/><Relationship Id="rId3" Type="http://schemas.openxmlformats.org/officeDocument/2006/relationships/hyperlink" Target="https://paperswithcode.com/dataset/ifeval" TargetMode="External"/><Relationship Id="rId4" Type="http://schemas.openxmlformats.org/officeDocument/2006/relationships/hyperlink" Target="https://paperswithcode.com/dataset/bbh" TargetMode="External"/><Relationship Id="rId5" Type="http://schemas.openxmlformats.org/officeDocument/2006/relationships/hyperlink" Target="https://huggingface.co/datasets/TIGER-Lab/MMLU-Pro" TargetMode="External"/><Relationship Id="rId6" Type="http://schemas.openxmlformats.org/officeDocument/2006/relationships/hyperlink" Target="https://paperswithcode.com/dataset/math" TargetMode="External"/><Relationship Id="rId7" Type="http://schemas.openxmlformats.org/officeDocument/2006/relationships/image" Target="../media/image37.png"/><Relationship Id="rId8" Type="http://schemas.openxmlformats.org/officeDocument/2006/relationships/hyperlink" Target="https://huggingface.co/spaces/open-llm-leaderboard/open_llm_leaderboard"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1.xml"/><Relationship Id="rId3" Type="http://schemas.openxmlformats.org/officeDocument/2006/relationships/image" Target="../media/image28.png"/><Relationship Id="rId4" Type="http://schemas.openxmlformats.org/officeDocument/2006/relationships/hyperlink" Target="https://github.com/suzgunmirac/big-bench-hard" TargetMode="External"/><Relationship Id="rId5" Type="http://schemas.openxmlformats.org/officeDocument/2006/relationships/image" Target="../media/image5.png"/><Relationship Id="rId6" Type="http://schemas.openxmlformats.org/officeDocument/2006/relationships/hyperlink" Target="https://lena-voita.github.io/nlp_course.html"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2.xml"/><Relationship Id="rId3" Type="http://schemas.openxmlformats.org/officeDocument/2006/relationships/hyperlink" Target="https://huggingface.co/collections/sugatoray/llm-training-datasets-65dbe4ab2b0037ec198b09ab" TargetMode="External"/><Relationship Id="rId4" Type="http://schemas.openxmlformats.org/officeDocument/2006/relationships/image" Target="../media/image4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3.xml"/><Relationship Id="rId3" Type="http://schemas.openxmlformats.org/officeDocument/2006/relationships/image" Target="../media/image12.png"/><Relationship Id="rId4" Type="http://schemas.openxmlformats.org/officeDocument/2006/relationships/hyperlink" Target="https://arxiv.org/abs/2001.08361" TargetMode="External"/><Relationship Id="rId5" Type="http://schemas.openxmlformats.org/officeDocument/2006/relationships/hyperlink" Target="https://arxiv.org/abs/2001.08361"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4.xml"/><Relationship Id="rId3" Type="http://schemas.openxmlformats.org/officeDocument/2006/relationships/hyperlink" Target="https://www.youtube.com/watch?v=9vM4p9NN0Ts" TargetMode="External"/><Relationship Id="rId4" Type="http://schemas.openxmlformats.org/officeDocument/2006/relationships/image" Target="../media/image3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5.xml"/><Relationship Id="rId3" Type="http://schemas.openxmlformats.org/officeDocument/2006/relationships/hyperlink" Target="https://arxiv.org/pdf/2203.15556" TargetMode="External"/><Relationship Id="rId4" Type="http://schemas.openxmlformats.org/officeDocument/2006/relationships/hyperlink" Target="https://arxiv.org/pdf/2203.15556" TargetMode="External"/><Relationship Id="rId5" Type="http://schemas.openxmlformats.org/officeDocument/2006/relationships/image" Target="../media/image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17.png"/><Relationship Id="rId4" Type="http://schemas.openxmlformats.org/officeDocument/2006/relationships/slide" Target="/ppt/slides/slide17.xml"/><Relationship Id="rId9" Type="http://schemas.openxmlformats.org/officeDocument/2006/relationships/slide" Target="/ppt/slides/slide30.xml"/><Relationship Id="rId5" Type="http://schemas.openxmlformats.org/officeDocument/2006/relationships/slide" Target="/ppt/slides/slide18.xml"/><Relationship Id="rId6" Type="http://schemas.openxmlformats.org/officeDocument/2006/relationships/slide" Target="/ppt/slides/slide25.xml"/><Relationship Id="rId7" Type="http://schemas.openxmlformats.org/officeDocument/2006/relationships/slide" Target="/ppt/slides/slide27.xml"/><Relationship Id="rId8" Type="http://schemas.openxmlformats.org/officeDocument/2006/relationships/slide" Target="/ppt/slides/slide2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8.xml"/><Relationship Id="rId3" Type="http://schemas.openxmlformats.org/officeDocument/2006/relationships/hyperlink" Target="https://openai.com/index/instruction-following/" TargetMode="External"/><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9.xml"/><Relationship Id="rId3" Type="http://schemas.openxmlformats.org/officeDocument/2006/relationships/image" Target="../media/image11.png"/><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11" Type="http://schemas.openxmlformats.org/officeDocument/2006/relationships/slide" Target="/ppt/slides/slide14.xml"/><Relationship Id="rId10" Type="http://schemas.openxmlformats.org/officeDocument/2006/relationships/slide" Target="/ppt/slides/slide13.xml"/><Relationship Id="rId12" Type="http://schemas.openxmlformats.org/officeDocument/2006/relationships/slide" Target="/ppt/slides/slide15.xml"/><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7.png"/><Relationship Id="rId4" Type="http://schemas.openxmlformats.org/officeDocument/2006/relationships/slide" Target="/ppt/slides/slide2.xml"/><Relationship Id="rId9" Type="http://schemas.openxmlformats.org/officeDocument/2006/relationships/slide" Target="/ppt/slides/slide12.xml"/><Relationship Id="rId5" Type="http://schemas.openxmlformats.org/officeDocument/2006/relationships/slide" Target="/ppt/slides/slide3.xml"/><Relationship Id="rId6" Type="http://schemas.openxmlformats.org/officeDocument/2006/relationships/slide" Target="/ppt/slides/slide6.xml"/><Relationship Id="rId7" Type="http://schemas.openxmlformats.org/officeDocument/2006/relationships/slide" Target="/ppt/slides/slide7.xml"/><Relationship Id="rId8" Type="http://schemas.openxmlformats.org/officeDocument/2006/relationships/slide" Target="/ppt/slides/slide9.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0.xml"/><Relationship Id="rId3" Type="http://schemas.openxmlformats.org/officeDocument/2006/relationships/image" Target="../media/image41.png"/><Relationship Id="rId4" Type="http://schemas.openxmlformats.org/officeDocument/2006/relationships/hyperlink" Target="https://cameronrwolfe.substack.com/p/understanding-and-using-supervised"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1.xml"/><Relationship Id="rId3" Type="http://schemas.openxmlformats.org/officeDocument/2006/relationships/image" Target="../media/image18.png"/><Relationship Id="rId4" Type="http://schemas.openxmlformats.org/officeDocument/2006/relationships/image" Target="../media/image4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2.xml"/><Relationship Id="rId3" Type="http://schemas.openxmlformats.org/officeDocument/2006/relationships/image" Target="../media/image25.png"/><Relationship Id="rId4" Type="http://schemas.openxmlformats.org/officeDocument/2006/relationships/hyperlink" Target="https://crfm.stanford.edu/2023/03/13/alpaca.html"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3.xml"/><Relationship Id="rId3" Type="http://schemas.openxmlformats.org/officeDocument/2006/relationships/hyperlink" Target="https://arxiv.org/pdf/2305.11206" TargetMode="External"/><Relationship Id="rId4" Type="http://schemas.openxmlformats.org/officeDocument/2006/relationships/image" Target="../media/image3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4.xml"/><Relationship Id="rId3" Type="http://schemas.openxmlformats.org/officeDocument/2006/relationships/image" Target="../media/image19.png"/><Relationship Id="rId4" Type="http://schemas.openxmlformats.org/officeDocument/2006/relationships/hyperlink" Target="https://openai.com/index/instruction-following/" TargetMode="External"/><Relationship Id="rId5" Type="http://schemas.openxmlformats.org/officeDocument/2006/relationships/image" Target="../media/image2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6.xml"/><Relationship Id="rId3" Type="http://schemas.openxmlformats.org/officeDocument/2006/relationships/hyperlink" Target="https://openai.com/index/instruction-following/" TargetMode="External"/><Relationship Id="rId4" Type="http://schemas.openxmlformats.org/officeDocument/2006/relationships/image" Target="../media/image26.png"/><Relationship Id="rId5" Type="http://schemas.openxmlformats.org/officeDocument/2006/relationships/image" Target="../media/image24.png"/><Relationship Id="rId6" Type="http://schemas.openxmlformats.org/officeDocument/2006/relationships/image" Target="../media/image2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7.xml"/><Relationship Id="rId3" Type="http://schemas.openxmlformats.org/officeDocument/2006/relationships/hyperlink" Target="https://openai.com/index/instruction-following/" TargetMode="External"/><Relationship Id="rId4" Type="http://schemas.openxmlformats.org/officeDocument/2006/relationships/image" Target="../media/image26.png"/><Relationship Id="rId5" Type="http://schemas.openxmlformats.org/officeDocument/2006/relationships/image" Target="../media/image24.png"/><Relationship Id="rId6" Type="http://schemas.openxmlformats.org/officeDocument/2006/relationships/image" Target="../media/image20.png"/><Relationship Id="rId7" Type="http://schemas.openxmlformats.org/officeDocument/2006/relationships/image" Target="../media/image3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8.xml"/><Relationship Id="rId3" Type="http://schemas.openxmlformats.org/officeDocument/2006/relationships/hyperlink" Target="https://huggingface.co/blog/rlhf" TargetMode="External"/><Relationship Id="rId4" Type="http://schemas.openxmlformats.org/officeDocument/2006/relationships/image" Target="../media/image35.png"/><Relationship Id="rId5" Type="http://schemas.openxmlformats.org/officeDocument/2006/relationships/image" Target="../media/image2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9.xml"/><Relationship Id="rId3" Type="http://schemas.openxmlformats.org/officeDocument/2006/relationships/hyperlink" Target="https://arxiv.org/pdf/2305.18290" TargetMode="External"/><Relationship Id="rId4" Type="http://schemas.openxmlformats.org/officeDocument/2006/relationships/image" Target="../media/image34.png"/><Relationship Id="rId5" Type="http://schemas.openxmlformats.org/officeDocument/2006/relationships/image" Target="../media/image3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0.xml"/><Relationship Id="rId3" Type="http://schemas.openxmlformats.org/officeDocument/2006/relationships/hyperlink" Target="https://arxiv.org/pdf/2009.01325" TargetMode="External"/><Relationship Id="rId4" Type="http://schemas.openxmlformats.org/officeDocument/2006/relationships/image" Target="../media/image40.png"/><Relationship Id="rId5" Type="http://schemas.openxmlformats.org/officeDocument/2006/relationships/image" Target="../media/image39.png"/><Relationship Id="rId6" Type="http://schemas.openxmlformats.org/officeDocument/2006/relationships/hyperlink" Target="https://arxiv.org/pdf/2305.14387" TargetMode="External"/><Relationship Id="rId7" Type="http://schemas.openxmlformats.org/officeDocument/2006/relationships/hyperlink" Target="https://arxiv.org/pdf/2305.14387" TargetMode="External"/><Relationship Id="rId8" Type="http://schemas.openxmlformats.org/officeDocument/2006/relationships/hyperlink" Target="https://arxiv.org/pdf/2305.14387"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1.xml"/><Relationship Id="rId3" Type="http://schemas.openxmlformats.org/officeDocument/2006/relationships/hyperlink" Target="https://arxiv.org/pdf/2310.03716" TargetMode="External"/><Relationship Id="rId4" Type="http://schemas.openxmlformats.org/officeDocument/2006/relationships/image" Target="../media/image31.png"/><Relationship Id="rId5" Type="http://schemas.openxmlformats.org/officeDocument/2006/relationships/image" Target="../media/image47.png"/><Relationship Id="rId6" Type="http://schemas.openxmlformats.org/officeDocument/2006/relationships/hyperlink" Target="https://www.youtube.com/watch?v=9vM4p9NN0Ts"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2.xml"/><Relationship Id="rId3" Type="http://schemas.openxmlformats.org/officeDocument/2006/relationships/hyperlink" Target="https://openlm.ai/chatbot-arena/" TargetMode="External"/><Relationship Id="rId4" Type="http://schemas.openxmlformats.org/officeDocument/2006/relationships/image" Target="../media/image4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3.xml"/><Relationship Id="rId3" Type="http://schemas.openxmlformats.org/officeDocument/2006/relationships/hyperlink" Target="https://openai.com/index/learning-to-reason-with-llms/" TargetMode="External"/><Relationship Id="rId4" Type="http://schemas.openxmlformats.org/officeDocument/2006/relationships/image" Target="../media/image4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4.xml"/><Relationship Id="rId3" Type="http://schemas.openxmlformats.org/officeDocument/2006/relationships/image" Target="../media/image6.gif"/><Relationship Id="rId4" Type="http://schemas.openxmlformats.org/officeDocument/2006/relationships/image" Target="../media/image33.gi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5.xml"/><Relationship Id="rId3" Type="http://schemas.openxmlformats.org/officeDocument/2006/relationships/image" Target="../media/image42.png"/><Relationship Id="rId4" Type="http://schemas.openxmlformats.org/officeDocument/2006/relationships/hyperlink" Target="https://magazine.sebastianraschka.com/p/new-llm-pre-training-and-post-training"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xml"/><Relationship Id="rId3" Type="http://schemas.openxmlformats.org/officeDocument/2006/relationships/image" Target="../media/image4.png"/><Relationship Id="rId4" Type="http://schemas.openxmlformats.org/officeDocument/2006/relationships/hyperlink" Target="https://poloclub.github.io/transformer-explainer/"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xml"/><Relationship Id="rId3" Type="http://schemas.openxmlformats.org/officeDocument/2006/relationships/image" Target="../media/image22.png"/><Relationship Id="rId4" Type="http://schemas.openxmlformats.org/officeDocument/2006/relationships/hyperlink" Target="https://lena-voita.github.io/nlp_course.html"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xml"/><Relationship Id="rId3" Type="http://schemas.openxmlformats.org/officeDocument/2006/relationships/image" Target="../media/image9.png"/><Relationship Id="rId4" Type="http://schemas.openxmlformats.org/officeDocument/2006/relationships/image" Target="../media/image2.png"/><Relationship Id="rId5" Type="http://schemas.openxmlformats.org/officeDocument/2006/relationships/hyperlink" Target="https://lena-voita.github.io/nlp_course.html"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xml"/><Relationship Id="rId3" Type="http://schemas.openxmlformats.org/officeDocument/2006/relationships/image" Target="../media/image6.gi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 Id="rId3" Type="http://schemas.openxmlformats.org/officeDocument/2006/relationships/hyperlink" Target="https://arxiv.org/abs/1508.07909" TargetMode="External"/><Relationship Id="rId4" Type="http://schemas.openxmlformats.org/officeDocument/2006/relationships/hyperlink" Target="https://huggingface.co/docs/transformers/en/model_doc/gpt2" TargetMode="External"/><Relationship Id="rId9" Type="http://schemas.openxmlformats.org/officeDocument/2006/relationships/image" Target="../media/image23.png"/><Relationship Id="rId5" Type="http://schemas.openxmlformats.org/officeDocument/2006/relationships/hyperlink" Target="https://huggingface.co/docs/transformers/en/model_doc/roberta" TargetMode="External"/><Relationship Id="rId6" Type="http://schemas.openxmlformats.org/officeDocument/2006/relationships/hyperlink" Target="https://huggingface.co/docs/transformers/en/model_doc/xlm" TargetMode="External"/><Relationship Id="rId7" Type="http://schemas.openxmlformats.org/officeDocument/2006/relationships/hyperlink" Target="https://huggingface.co/docs/transformers/en/model_doc/flaubert" TargetMode="External"/><Relationship Id="rId8" Type="http://schemas.openxmlformats.org/officeDocument/2006/relationships/hyperlink" Target="https://huggingface.co/docs/transformers/en/model_doc/openai-gpt"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xml"/><Relationship Id="rId3" Type="http://schemas.openxmlformats.org/officeDocument/2006/relationships/image" Target="../media/image7.png"/><Relationship Id="rId4" Type="http://schemas.openxmlformats.org/officeDocument/2006/relationships/image" Target="../media/image16.png"/><Relationship Id="rId5" Type="http://schemas.openxmlformats.org/officeDocument/2006/relationships/image" Target="../media/image10.png"/><Relationship Id="rId6" Type="http://schemas.openxmlformats.org/officeDocument/2006/relationships/hyperlink" Target="https://lena-voita.github.io/nlp_course.html"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14"/>
          <p:cNvSpPr txBox="1"/>
          <p:nvPr/>
        </p:nvSpPr>
        <p:spPr>
          <a:xfrm>
            <a:off x="5550" y="530317"/>
            <a:ext cx="9132900" cy="877500"/>
          </a:xfrm>
          <a:prstGeom prst="rect">
            <a:avLst/>
          </a:prstGeom>
          <a:noFill/>
          <a:ln>
            <a:noFill/>
          </a:ln>
        </p:spPr>
        <p:txBody>
          <a:bodyPr anchorCtr="0" anchor="t" bIns="0" lIns="0" spcFirstLastPara="1" rIns="0" wrap="square" tIns="0">
            <a:spAutoFit/>
          </a:bodyPr>
          <a:lstStyle/>
          <a:p>
            <a:pPr indent="0" lvl="0" marL="0" marR="0" rtl="0" algn="ctr">
              <a:lnSpc>
                <a:spcPct val="150000"/>
              </a:lnSpc>
              <a:spcBef>
                <a:spcPts val="0"/>
              </a:spcBef>
              <a:spcAft>
                <a:spcPts val="0"/>
              </a:spcAft>
              <a:buClr>
                <a:srgbClr val="000000"/>
              </a:buClr>
              <a:buSzPts val="2400"/>
              <a:buFont typeface="Arial"/>
              <a:buNone/>
            </a:pPr>
            <a:r>
              <a:rPr b="1" lang="en" sz="2600">
                <a:solidFill>
                  <a:srgbClr val="011C5D"/>
                </a:solidFill>
                <a:latin typeface="Ubuntu"/>
                <a:ea typeface="Ubuntu"/>
                <a:cs typeface="Ubuntu"/>
                <a:sym typeface="Ubuntu"/>
              </a:rPr>
              <a:t>Generative AI with LLM</a:t>
            </a:r>
            <a:endParaRPr b="1" i="0" sz="2600" u="none" cap="none" strike="noStrike">
              <a:solidFill>
                <a:srgbClr val="011C5D"/>
              </a:solidFill>
              <a:latin typeface="Ubuntu"/>
              <a:ea typeface="Ubuntu"/>
              <a:cs typeface="Ubuntu"/>
              <a:sym typeface="Ubuntu"/>
            </a:endParaRPr>
          </a:p>
          <a:p>
            <a:pPr indent="0" lvl="0" marL="0" marR="0" rtl="0" algn="ctr">
              <a:lnSpc>
                <a:spcPct val="150000"/>
              </a:lnSpc>
              <a:spcBef>
                <a:spcPts val="0"/>
              </a:spcBef>
              <a:spcAft>
                <a:spcPts val="0"/>
              </a:spcAft>
              <a:buClr>
                <a:srgbClr val="000000"/>
              </a:buClr>
              <a:buSzPts val="2400"/>
              <a:buFont typeface="Arial"/>
              <a:buNone/>
            </a:pPr>
            <a:r>
              <a:rPr b="1" lang="en" sz="1800">
                <a:solidFill>
                  <a:srgbClr val="011C5D"/>
                </a:solidFill>
                <a:latin typeface="Ubuntu"/>
                <a:ea typeface="Ubuntu"/>
                <a:cs typeface="Ubuntu"/>
                <a:sym typeface="Ubuntu"/>
              </a:rPr>
              <a:t>Florian Bastin</a:t>
            </a:r>
            <a:endParaRPr b="1" i="0" sz="1800" u="none" cap="none" strike="noStrike">
              <a:solidFill>
                <a:srgbClr val="011C5D"/>
              </a:solidFill>
              <a:latin typeface="Ubuntu"/>
              <a:ea typeface="Ubuntu"/>
              <a:cs typeface="Ubuntu"/>
              <a:sym typeface="Ubuntu"/>
            </a:endParaRPr>
          </a:p>
        </p:txBody>
      </p:sp>
      <p:sp>
        <p:nvSpPr>
          <p:cNvPr id="102" name="Google Shape;102;p14"/>
          <p:cNvSpPr txBox="1"/>
          <p:nvPr/>
        </p:nvSpPr>
        <p:spPr>
          <a:xfrm>
            <a:off x="3083425" y="2024692"/>
            <a:ext cx="5227800" cy="1108200"/>
          </a:xfrm>
          <a:prstGeom prst="rect">
            <a:avLst/>
          </a:prstGeom>
          <a:noFill/>
          <a:ln>
            <a:noFill/>
          </a:ln>
        </p:spPr>
        <p:txBody>
          <a:bodyPr anchorCtr="0" anchor="t" bIns="0" lIns="0" spcFirstLastPara="1" rIns="0" wrap="square" tIns="0">
            <a:spAutoFit/>
          </a:bodyPr>
          <a:lstStyle/>
          <a:p>
            <a:pPr indent="0" lvl="2" marL="0" marR="0" rtl="0" algn="l">
              <a:lnSpc>
                <a:spcPct val="150000"/>
              </a:lnSpc>
              <a:spcBef>
                <a:spcPts val="0"/>
              </a:spcBef>
              <a:spcAft>
                <a:spcPts val="0"/>
              </a:spcAft>
              <a:buNone/>
            </a:pPr>
            <a:r>
              <a:rPr b="0" i="0" lang="en" sz="2000" u="none" cap="none" strike="noStrike">
                <a:solidFill>
                  <a:srgbClr val="011C5D"/>
                </a:solidFill>
                <a:latin typeface="Ubuntu"/>
                <a:ea typeface="Ubuntu"/>
                <a:cs typeface="Ubuntu"/>
                <a:sym typeface="Ubuntu"/>
              </a:rPr>
              <a:t>👨🏼‍🎓 </a:t>
            </a:r>
            <a:r>
              <a:rPr b="0" i="0" lang="en" sz="1200" u="none" cap="none" strike="noStrike">
                <a:solidFill>
                  <a:srgbClr val="011C5D"/>
                </a:solidFill>
                <a:latin typeface="Ubuntu"/>
                <a:ea typeface="Ubuntu"/>
                <a:cs typeface="Ubuntu"/>
                <a:sym typeface="Ubuntu"/>
              </a:rPr>
              <a:t>Master </a:t>
            </a:r>
            <a:r>
              <a:rPr lang="en" sz="1200">
                <a:solidFill>
                  <a:srgbClr val="011C5D"/>
                </a:solidFill>
                <a:latin typeface="Ubuntu"/>
                <a:ea typeface="Ubuntu"/>
                <a:cs typeface="Ubuntu"/>
                <a:sym typeface="Ubuntu"/>
              </a:rPr>
              <a:t>MASH</a:t>
            </a:r>
            <a:r>
              <a:rPr b="0" i="0" lang="en" sz="1200" u="none" cap="none" strike="noStrike">
                <a:solidFill>
                  <a:srgbClr val="011C5D"/>
                </a:solidFill>
                <a:latin typeface="Ubuntu"/>
                <a:ea typeface="Ubuntu"/>
                <a:cs typeface="Ubuntu"/>
                <a:sym typeface="Ubuntu"/>
              </a:rPr>
              <a:t> - </a:t>
            </a:r>
            <a:r>
              <a:rPr b="0" i="0" lang="en" sz="1200" u="sng" cap="none" strike="noStrike">
                <a:solidFill>
                  <a:schemeClr val="hlink"/>
                </a:solidFill>
                <a:latin typeface="Ubuntu"/>
                <a:ea typeface="Ubuntu"/>
                <a:cs typeface="Ubuntu"/>
                <a:sym typeface="Ubuntu"/>
                <a:hlinkClick r:id="rId3"/>
              </a:rPr>
              <a:t>Université PS</a:t>
            </a:r>
            <a:r>
              <a:rPr lang="en" sz="1200" u="sng">
                <a:solidFill>
                  <a:schemeClr val="hlink"/>
                </a:solidFill>
                <a:latin typeface="Ubuntu"/>
                <a:ea typeface="Ubuntu"/>
                <a:cs typeface="Ubuntu"/>
                <a:sym typeface="Ubuntu"/>
                <a:hlinkClick r:id="rId4"/>
              </a:rPr>
              <a:t>L</a:t>
            </a:r>
            <a:endParaRPr sz="1200">
              <a:solidFill>
                <a:srgbClr val="011C5D"/>
              </a:solidFill>
              <a:latin typeface="Ubuntu"/>
              <a:ea typeface="Ubuntu"/>
              <a:cs typeface="Ubuntu"/>
              <a:sym typeface="Ubuntu"/>
            </a:endParaRPr>
          </a:p>
          <a:p>
            <a:pPr indent="0" lvl="0" marL="0" marR="0" rtl="0" algn="l">
              <a:lnSpc>
                <a:spcPct val="150000"/>
              </a:lnSpc>
              <a:spcBef>
                <a:spcPts val="0"/>
              </a:spcBef>
              <a:spcAft>
                <a:spcPts val="0"/>
              </a:spcAft>
              <a:buClr>
                <a:srgbClr val="000000"/>
              </a:buClr>
              <a:buSzPts val="2400"/>
              <a:buFont typeface="Arial"/>
              <a:buNone/>
            </a:pPr>
            <a:r>
              <a:rPr b="0" i="0" lang="en" sz="2000" u="none" cap="none" strike="noStrike">
                <a:solidFill>
                  <a:srgbClr val="011C5D"/>
                </a:solidFill>
                <a:latin typeface="Ubuntu"/>
                <a:ea typeface="Ubuntu"/>
                <a:cs typeface="Ubuntu"/>
                <a:sym typeface="Ubuntu"/>
              </a:rPr>
              <a:t>👨🏼‍💻 </a:t>
            </a:r>
            <a:r>
              <a:rPr lang="en" sz="1200">
                <a:solidFill>
                  <a:srgbClr val="011C5D"/>
                </a:solidFill>
                <a:latin typeface="Ubuntu"/>
                <a:ea typeface="Ubuntu"/>
                <a:cs typeface="Ubuntu"/>
                <a:sym typeface="Ubuntu"/>
              </a:rPr>
              <a:t>LLM Engineer</a:t>
            </a:r>
            <a:r>
              <a:rPr b="0" i="0" lang="en" sz="1200" u="none" cap="none" strike="noStrike">
                <a:solidFill>
                  <a:srgbClr val="011C5D"/>
                </a:solidFill>
                <a:latin typeface="Ubuntu"/>
                <a:ea typeface="Ubuntu"/>
                <a:cs typeface="Ubuntu"/>
                <a:sym typeface="Ubuntu"/>
              </a:rPr>
              <a:t> @</a:t>
            </a:r>
            <a:r>
              <a:rPr lang="en" sz="1200" u="sng">
                <a:solidFill>
                  <a:srgbClr val="011C5D"/>
                </a:solidFill>
                <a:latin typeface="Ubuntu"/>
                <a:ea typeface="Ubuntu"/>
                <a:cs typeface="Ubuntu"/>
                <a:sym typeface="Ubuntu"/>
              </a:rPr>
              <a:t>OctoTechnology</a:t>
            </a:r>
            <a:endParaRPr sz="1200" u="sng">
              <a:solidFill>
                <a:srgbClr val="011C5D"/>
              </a:solidFill>
              <a:latin typeface="Ubuntu"/>
              <a:ea typeface="Ubuntu"/>
              <a:cs typeface="Ubuntu"/>
              <a:sym typeface="Ubuntu"/>
            </a:endParaRPr>
          </a:p>
          <a:p>
            <a:pPr indent="0" lvl="0" marL="0" marR="0" rtl="0" algn="l">
              <a:lnSpc>
                <a:spcPct val="150000"/>
              </a:lnSpc>
              <a:spcBef>
                <a:spcPts val="0"/>
              </a:spcBef>
              <a:spcAft>
                <a:spcPts val="0"/>
              </a:spcAft>
              <a:buClr>
                <a:srgbClr val="000000"/>
              </a:buClr>
              <a:buSzPts val="2400"/>
              <a:buFont typeface="Arial"/>
              <a:buNone/>
            </a:pPr>
            <a:r>
              <a:rPr lang="en" sz="1200">
                <a:solidFill>
                  <a:srgbClr val="011C5D"/>
                </a:solidFill>
                <a:latin typeface="Ubuntu"/>
                <a:ea typeface="Ubuntu"/>
                <a:cs typeface="Ubuntu"/>
                <a:sym typeface="Ubuntu"/>
              </a:rPr>
              <a:t>Le Monde, Casino, Channel, Club Med, Pernod Ricard, Suez</a:t>
            </a:r>
            <a:endParaRPr sz="1200">
              <a:solidFill>
                <a:srgbClr val="011C5D"/>
              </a:solidFill>
              <a:latin typeface="Ubuntu"/>
              <a:ea typeface="Ubuntu"/>
              <a:cs typeface="Ubuntu"/>
              <a:sym typeface="Ubuntu"/>
            </a:endParaRPr>
          </a:p>
        </p:txBody>
      </p:sp>
      <p:pic>
        <p:nvPicPr>
          <p:cNvPr id="103" name="Google Shape;103;p14"/>
          <p:cNvPicPr preferRelativeResize="0"/>
          <p:nvPr/>
        </p:nvPicPr>
        <p:blipFill rotWithShape="1">
          <a:blip r:embed="rId5">
            <a:alphaModFix/>
          </a:blip>
          <a:srcRect b="0" l="0" r="0" t="0"/>
          <a:stretch/>
        </p:blipFill>
        <p:spPr>
          <a:xfrm>
            <a:off x="6300846" y="1876238"/>
            <a:ext cx="790354" cy="557566"/>
          </a:xfrm>
          <a:prstGeom prst="rect">
            <a:avLst/>
          </a:prstGeom>
          <a:noFill/>
          <a:ln>
            <a:noFill/>
          </a:ln>
        </p:spPr>
      </p:pic>
      <p:pic>
        <p:nvPicPr>
          <p:cNvPr id="104" name="Google Shape;104;p14"/>
          <p:cNvPicPr preferRelativeResize="0"/>
          <p:nvPr/>
        </p:nvPicPr>
        <p:blipFill>
          <a:blip r:embed="rId6">
            <a:alphaModFix/>
          </a:blip>
          <a:stretch>
            <a:fillRect/>
          </a:stretch>
        </p:blipFill>
        <p:spPr>
          <a:xfrm>
            <a:off x="1493550" y="1947512"/>
            <a:ext cx="1248475" cy="1248475"/>
          </a:xfrm>
          <a:prstGeom prst="rect">
            <a:avLst/>
          </a:prstGeom>
          <a:noFill/>
          <a:ln>
            <a:noFill/>
          </a:ln>
        </p:spPr>
      </p:pic>
      <p:pic>
        <p:nvPicPr>
          <p:cNvPr id="105" name="Google Shape;105;p14"/>
          <p:cNvPicPr preferRelativeResize="0"/>
          <p:nvPr/>
        </p:nvPicPr>
        <p:blipFill>
          <a:blip r:embed="rId7">
            <a:alphaModFix/>
          </a:blip>
          <a:stretch>
            <a:fillRect/>
          </a:stretch>
        </p:blipFill>
        <p:spPr>
          <a:xfrm>
            <a:off x="6152000" y="2433800"/>
            <a:ext cx="1088049" cy="414715"/>
          </a:xfrm>
          <a:prstGeom prst="rect">
            <a:avLst/>
          </a:prstGeom>
          <a:noFill/>
          <a:ln>
            <a:noFill/>
          </a:ln>
        </p:spPr>
      </p:pic>
      <p:sp>
        <p:nvSpPr>
          <p:cNvPr id="106" name="Google Shape;106;p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23"/>
          <p:cNvSpPr txBox="1"/>
          <p:nvPr>
            <p:ph idx="1" type="body"/>
          </p:nvPr>
        </p:nvSpPr>
        <p:spPr>
          <a:xfrm>
            <a:off x="189375" y="630300"/>
            <a:ext cx="5998800" cy="605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solidFill>
                  <a:srgbClr val="011C5D"/>
                </a:solidFill>
              </a:rPr>
              <a:t>Evaluation</a:t>
            </a:r>
            <a:endParaRPr>
              <a:solidFill>
                <a:srgbClr val="011C5D"/>
              </a:solidFill>
            </a:endParaRPr>
          </a:p>
        </p:txBody>
      </p:sp>
      <p:sp>
        <p:nvSpPr>
          <p:cNvPr id="207" name="Google Shape;207;p2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208" name="Google Shape;208;p23"/>
          <p:cNvSpPr txBox="1"/>
          <p:nvPr>
            <p:ph type="title"/>
          </p:nvPr>
        </p:nvSpPr>
        <p:spPr>
          <a:xfrm>
            <a:off x="0" y="0"/>
            <a:ext cx="7595700" cy="51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I.A.4 Evaluation</a:t>
            </a:r>
            <a:endParaRPr/>
          </a:p>
        </p:txBody>
      </p:sp>
      <p:sp>
        <p:nvSpPr>
          <p:cNvPr id="209" name="Google Shape;209;p23"/>
          <p:cNvSpPr txBox="1"/>
          <p:nvPr/>
        </p:nvSpPr>
        <p:spPr>
          <a:xfrm>
            <a:off x="164950" y="1851200"/>
            <a:ext cx="3702900" cy="22965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Clr>
                <a:srgbClr val="011C5D"/>
              </a:buClr>
              <a:buSzPts val="1200"/>
              <a:buFont typeface="Ubuntu"/>
              <a:buChar char="●"/>
            </a:pPr>
            <a:r>
              <a:rPr lang="en" sz="1200">
                <a:solidFill>
                  <a:srgbClr val="011C5D"/>
                </a:solidFill>
                <a:latin typeface="Ubuntu"/>
                <a:ea typeface="Ubuntu"/>
                <a:cs typeface="Ubuntu"/>
                <a:sym typeface="Ubuntu"/>
              </a:rPr>
              <a:t>Perplexity d</a:t>
            </a:r>
            <a:r>
              <a:rPr lang="en" sz="1200">
                <a:solidFill>
                  <a:srgbClr val="011C5D"/>
                </a:solidFill>
                <a:latin typeface="Ubuntu"/>
                <a:ea typeface="Ubuntu"/>
                <a:cs typeface="Ubuntu"/>
                <a:sym typeface="Ubuntu"/>
              </a:rPr>
              <a:t>epends</a:t>
            </a:r>
            <a:r>
              <a:rPr lang="en" sz="1200">
                <a:solidFill>
                  <a:srgbClr val="011C5D"/>
                </a:solidFill>
                <a:latin typeface="Ubuntu"/>
                <a:ea typeface="Ubuntu"/>
                <a:cs typeface="Ubuntu"/>
                <a:sym typeface="Ubuntu"/>
              </a:rPr>
              <a:t> on vocabulary size, ie tokenization method: not used anymore</a:t>
            </a:r>
            <a:endParaRPr sz="1200">
              <a:solidFill>
                <a:srgbClr val="011C5D"/>
              </a:solidFill>
              <a:latin typeface="Ubuntu"/>
              <a:ea typeface="Ubuntu"/>
              <a:cs typeface="Ubuntu"/>
              <a:sym typeface="Ubuntu"/>
            </a:endParaRPr>
          </a:p>
          <a:p>
            <a:pPr indent="-304800" lvl="0" marL="457200" rtl="0" algn="l">
              <a:spcBef>
                <a:spcPts val="0"/>
              </a:spcBef>
              <a:spcAft>
                <a:spcPts val="0"/>
              </a:spcAft>
              <a:buClr>
                <a:srgbClr val="011C5D"/>
              </a:buClr>
              <a:buSzPts val="1200"/>
              <a:buFont typeface="Ubuntu"/>
              <a:buChar char="●"/>
            </a:pPr>
            <a:r>
              <a:rPr lang="en" sz="1200">
                <a:solidFill>
                  <a:srgbClr val="011C5D"/>
                </a:solidFill>
                <a:latin typeface="Ubuntu"/>
                <a:ea typeface="Ubuntu"/>
                <a:cs typeface="Ubuntu"/>
                <a:sym typeface="Ubuntu"/>
              </a:rPr>
              <a:t>We now use evaluation Datasets</a:t>
            </a:r>
            <a:endParaRPr sz="1200">
              <a:solidFill>
                <a:srgbClr val="011C5D"/>
              </a:solidFill>
              <a:latin typeface="Ubuntu"/>
              <a:ea typeface="Ubuntu"/>
              <a:cs typeface="Ubuntu"/>
              <a:sym typeface="Ubuntu"/>
            </a:endParaRPr>
          </a:p>
          <a:p>
            <a:pPr indent="-304800" lvl="1" marL="914400" rtl="0" algn="l">
              <a:spcBef>
                <a:spcPts val="0"/>
              </a:spcBef>
              <a:spcAft>
                <a:spcPts val="0"/>
              </a:spcAft>
              <a:buClr>
                <a:srgbClr val="011C5D"/>
              </a:buClr>
              <a:buSzPts val="1200"/>
              <a:buFont typeface="Ubuntu"/>
              <a:buChar char="○"/>
            </a:pPr>
            <a:r>
              <a:rPr lang="en" sz="1200" u="sng">
                <a:solidFill>
                  <a:srgbClr val="0097A7"/>
                </a:solidFill>
                <a:latin typeface="Ubuntu"/>
                <a:ea typeface="Ubuntu"/>
                <a:cs typeface="Ubuntu"/>
                <a:sym typeface="Ubuntu"/>
                <a:hlinkClick r:id="rId3">
                  <a:extLst>
                    <a:ext uri="{A12FA001-AC4F-418D-AE19-62706E023703}">
                      <ahyp:hlinkClr val="tx"/>
                    </a:ext>
                  </a:extLst>
                </a:hlinkClick>
              </a:rPr>
              <a:t>IFEval</a:t>
            </a:r>
            <a:endParaRPr sz="1200">
              <a:solidFill>
                <a:srgbClr val="0097A7"/>
              </a:solidFill>
              <a:latin typeface="Ubuntu"/>
              <a:ea typeface="Ubuntu"/>
              <a:cs typeface="Ubuntu"/>
              <a:sym typeface="Ubuntu"/>
            </a:endParaRPr>
          </a:p>
          <a:p>
            <a:pPr indent="-304800" lvl="1" marL="914400" rtl="0" algn="l">
              <a:spcBef>
                <a:spcPts val="0"/>
              </a:spcBef>
              <a:spcAft>
                <a:spcPts val="0"/>
              </a:spcAft>
              <a:buClr>
                <a:srgbClr val="011C5D"/>
              </a:buClr>
              <a:buSzPts val="1200"/>
              <a:buFont typeface="Ubuntu"/>
              <a:buChar char="○"/>
            </a:pPr>
            <a:r>
              <a:rPr lang="en" sz="1200" u="sng">
                <a:solidFill>
                  <a:srgbClr val="0097A7"/>
                </a:solidFill>
                <a:latin typeface="Ubuntu"/>
                <a:ea typeface="Ubuntu"/>
                <a:cs typeface="Ubuntu"/>
                <a:sym typeface="Ubuntu"/>
                <a:hlinkClick r:id="rId4">
                  <a:extLst>
                    <a:ext uri="{A12FA001-AC4F-418D-AE19-62706E023703}">
                      <ahyp:hlinkClr val="tx"/>
                    </a:ext>
                  </a:extLst>
                </a:hlinkClick>
              </a:rPr>
              <a:t>BBH</a:t>
            </a:r>
            <a:endParaRPr sz="1200">
              <a:solidFill>
                <a:srgbClr val="0097A7"/>
              </a:solidFill>
              <a:latin typeface="Ubuntu"/>
              <a:ea typeface="Ubuntu"/>
              <a:cs typeface="Ubuntu"/>
              <a:sym typeface="Ubuntu"/>
            </a:endParaRPr>
          </a:p>
          <a:p>
            <a:pPr indent="-304800" lvl="1" marL="914400" rtl="0" algn="l">
              <a:spcBef>
                <a:spcPts val="0"/>
              </a:spcBef>
              <a:spcAft>
                <a:spcPts val="0"/>
              </a:spcAft>
              <a:buClr>
                <a:srgbClr val="011C5D"/>
              </a:buClr>
              <a:buSzPts val="1200"/>
              <a:buFont typeface="Ubuntu"/>
              <a:buChar char="○"/>
            </a:pPr>
            <a:r>
              <a:rPr lang="en" sz="1200" u="sng">
                <a:solidFill>
                  <a:srgbClr val="0097A7"/>
                </a:solidFill>
                <a:latin typeface="Ubuntu"/>
                <a:ea typeface="Ubuntu"/>
                <a:cs typeface="Ubuntu"/>
                <a:sym typeface="Ubuntu"/>
                <a:hlinkClick r:id="rId5">
                  <a:extLst>
                    <a:ext uri="{A12FA001-AC4F-418D-AE19-62706E023703}">
                      <ahyp:hlinkClr val="tx"/>
                    </a:ext>
                  </a:extLst>
                </a:hlinkClick>
              </a:rPr>
              <a:t>MMLU-Pro</a:t>
            </a:r>
            <a:endParaRPr sz="1200">
              <a:solidFill>
                <a:srgbClr val="0097A7"/>
              </a:solidFill>
              <a:latin typeface="Ubuntu"/>
              <a:ea typeface="Ubuntu"/>
              <a:cs typeface="Ubuntu"/>
              <a:sym typeface="Ubuntu"/>
            </a:endParaRPr>
          </a:p>
          <a:p>
            <a:pPr indent="-304800" lvl="1" marL="914400" rtl="0" algn="l">
              <a:spcBef>
                <a:spcPts val="0"/>
              </a:spcBef>
              <a:spcAft>
                <a:spcPts val="0"/>
              </a:spcAft>
              <a:buClr>
                <a:srgbClr val="011C5D"/>
              </a:buClr>
              <a:buSzPts val="1200"/>
              <a:buFont typeface="Ubuntu"/>
              <a:buChar char="○"/>
            </a:pPr>
            <a:r>
              <a:rPr lang="en" sz="1200" u="sng">
                <a:solidFill>
                  <a:srgbClr val="0097A7"/>
                </a:solidFill>
                <a:latin typeface="Ubuntu"/>
                <a:ea typeface="Ubuntu"/>
                <a:cs typeface="Ubuntu"/>
                <a:sym typeface="Ubuntu"/>
                <a:hlinkClick r:id="rId6">
                  <a:extLst>
                    <a:ext uri="{A12FA001-AC4F-418D-AE19-62706E023703}">
                      <ahyp:hlinkClr val="tx"/>
                    </a:ext>
                  </a:extLst>
                </a:hlinkClick>
              </a:rPr>
              <a:t>Math</a:t>
            </a:r>
            <a:endParaRPr sz="1200">
              <a:solidFill>
                <a:srgbClr val="0097A7"/>
              </a:solidFill>
              <a:latin typeface="Ubuntu"/>
              <a:ea typeface="Ubuntu"/>
              <a:cs typeface="Ubuntu"/>
              <a:sym typeface="Ubuntu"/>
            </a:endParaRPr>
          </a:p>
          <a:p>
            <a:pPr indent="-304800" lvl="1" marL="914400" rtl="0" algn="l">
              <a:spcBef>
                <a:spcPts val="0"/>
              </a:spcBef>
              <a:spcAft>
                <a:spcPts val="0"/>
              </a:spcAft>
              <a:buClr>
                <a:srgbClr val="011C5D"/>
              </a:buClr>
              <a:buSzPts val="1200"/>
              <a:buFont typeface="Ubuntu"/>
              <a:buChar char="○"/>
            </a:pPr>
            <a:r>
              <a:rPr lang="en" sz="1200">
                <a:solidFill>
                  <a:srgbClr val="011C5D"/>
                </a:solidFill>
                <a:latin typeface="Ubuntu"/>
                <a:ea typeface="Ubuntu"/>
                <a:cs typeface="Ubuntu"/>
                <a:sym typeface="Ubuntu"/>
              </a:rPr>
              <a:t>…</a:t>
            </a:r>
            <a:endParaRPr sz="1200">
              <a:solidFill>
                <a:srgbClr val="011C5D"/>
              </a:solidFill>
              <a:latin typeface="Ubuntu"/>
              <a:ea typeface="Ubuntu"/>
              <a:cs typeface="Ubuntu"/>
              <a:sym typeface="Ubuntu"/>
            </a:endParaRPr>
          </a:p>
          <a:p>
            <a:pPr indent="-304800" lvl="0" marL="457200" rtl="0" algn="l">
              <a:spcBef>
                <a:spcPts val="0"/>
              </a:spcBef>
              <a:spcAft>
                <a:spcPts val="0"/>
              </a:spcAft>
              <a:buClr>
                <a:srgbClr val="011C5D"/>
              </a:buClr>
              <a:buSzPts val="1200"/>
              <a:buFont typeface="Ubuntu"/>
              <a:buChar char="●"/>
            </a:pPr>
            <a:r>
              <a:rPr lang="en" sz="1200">
                <a:solidFill>
                  <a:srgbClr val="011C5D"/>
                </a:solidFill>
                <a:latin typeface="Ubuntu"/>
                <a:ea typeface="Ubuntu"/>
                <a:cs typeface="Ubuntu"/>
                <a:sym typeface="Ubuntu"/>
              </a:rPr>
              <a:t>Different fields (medical, math, physics, …)</a:t>
            </a:r>
            <a:endParaRPr sz="1200">
              <a:solidFill>
                <a:srgbClr val="011C5D"/>
              </a:solidFill>
              <a:latin typeface="Ubuntu"/>
              <a:ea typeface="Ubuntu"/>
              <a:cs typeface="Ubuntu"/>
              <a:sym typeface="Ubuntu"/>
            </a:endParaRPr>
          </a:p>
          <a:p>
            <a:pPr indent="0" lvl="0" marL="457200" rtl="0" algn="l">
              <a:spcBef>
                <a:spcPts val="0"/>
              </a:spcBef>
              <a:spcAft>
                <a:spcPts val="0"/>
              </a:spcAft>
              <a:buNone/>
            </a:pPr>
            <a:r>
              <a:rPr lang="en" sz="1200">
                <a:solidFill>
                  <a:srgbClr val="011C5D"/>
                </a:solidFill>
                <a:latin typeface="Ubuntu"/>
                <a:ea typeface="Ubuntu"/>
                <a:cs typeface="Ubuntu"/>
                <a:sym typeface="Ubuntu"/>
              </a:rPr>
              <a:t>covered in the Dataset to provide diversity</a:t>
            </a:r>
            <a:endParaRPr sz="1200">
              <a:solidFill>
                <a:srgbClr val="011C5D"/>
              </a:solidFill>
              <a:latin typeface="Ubuntu"/>
              <a:ea typeface="Ubuntu"/>
              <a:cs typeface="Ubuntu"/>
              <a:sym typeface="Ubuntu"/>
            </a:endParaRPr>
          </a:p>
        </p:txBody>
      </p:sp>
      <p:pic>
        <p:nvPicPr>
          <p:cNvPr id="210" name="Google Shape;210;p23"/>
          <p:cNvPicPr preferRelativeResize="0"/>
          <p:nvPr/>
        </p:nvPicPr>
        <p:blipFill>
          <a:blip r:embed="rId7">
            <a:alphaModFix/>
          </a:blip>
          <a:stretch>
            <a:fillRect/>
          </a:stretch>
        </p:blipFill>
        <p:spPr>
          <a:xfrm>
            <a:off x="3700213" y="2288575"/>
            <a:ext cx="4849624" cy="2067951"/>
          </a:xfrm>
          <a:prstGeom prst="rect">
            <a:avLst/>
          </a:prstGeom>
          <a:noFill/>
          <a:ln>
            <a:noFill/>
          </a:ln>
        </p:spPr>
      </p:pic>
      <p:sp>
        <p:nvSpPr>
          <p:cNvPr id="211" name="Google Shape;211;p23"/>
          <p:cNvSpPr txBox="1"/>
          <p:nvPr/>
        </p:nvSpPr>
        <p:spPr>
          <a:xfrm>
            <a:off x="4711750" y="4473175"/>
            <a:ext cx="38169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u="sng">
                <a:solidFill>
                  <a:schemeClr val="hlink"/>
                </a:solidFill>
                <a:latin typeface="Ubuntu"/>
                <a:ea typeface="Ubuntu"/>
                <a:cs typeface="Ubuntu"/>
                <a:sym typeface="Ubuntu"/>
                <a:hlinkClick r:id="rId8"/>
              </a:rPr>
              <a:t>Hugging Face, Open LLM Leaderboard</a:t>
            </a:r>
            <a:r>
              <a:rPr lang="en" sz="800">
                <a:solidFill>
                  <a:schemeClr val="dk2"/>
                </a:solidFill>
                <a:latin typeface="Ubuntu"/>
                <a:ea typeface="Ubuntu"/>
                <a:cs typeface="Ubuntu"/>
                <a:sym typeface="Ubuntu"/>
              </a:rPr>
              <a:t> </a:t>
            </a:r>
            <a:endParaRPr sz="800">
              <a:solidFill>
                <a:schemeClr val="dk2"/>
              </a:solidFill>
              <a:latin typeface="Ubuntu"/>
              <a:ea typeface="Ubuntu"/>
              <a:cs typeface="Ubuntu"/>
              <a:sym typeface="Ubuntu"/>
            </a:endParaRPr>
          </a:p>
        </p:txBody>
      </p:sp>
      <p:cxnSp>
        <p:nvCxnSpPr>
          <p:cNvPr id="212" name="Google Shape;212;p23"/>
          <p:cNvCxnSpPr/>
          <p:nvPr/>
        </p:nvCxnSpPr>
        <p:spPr>
          <a:xfrm flipH="1">
            <a:off x="6678400" y="2005850"/>
            <a:ext cx="300" cy="1813500"/>
          </a:xfrm>
          <a:prstGeom prst="straightConnector1">
            <a:avLst/>
          </a:prstGeom>
          <a:noFill/>
          <a:ln cap="flat" cmpd="sng" w="9525">
            <a:solidFill>
              <a:srgbClr val="FF0000"/>
            </a:solidFill>
            <a:prstDash val="solid"/>
            <a:round/>
            <a:headEnd len="med" w="med" type="none"/>
            <a:tailEnd len="med" w="med" type="triangle"/>
          </a:ln>
        </p:spPr>
      </p:cxnSp>
      <p:sp>
        <p:nvSpPr>
          <p:cNvPr id="213" name="Google Shape;213;p23"/>
          <p:cNvSpPr txBox="1"/>
          <p:nvPr/>
        </p:nvSpPr>
        <p:spPr>
          <a:xfrm>
            <a:off x="5456350" y="1566813"/>
            <a:ext cx="2444400" cy="60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011C5D"/>
                </a:solidFill>
                <a:latin typeface="Ubuntu"/>
                <a:ea typeface="Ubuntu"/>
                <a:cs typeface="Ubuntu"/>
                <a:sym typeface="Ubuntu"/>
              </a:rPr>
              <a:t>Evaluation Datasets</a:t>
            </a:r>
            <a:endParaRPr sz="1800">
              <a:solidFill>
                <a:srgbClr val="011C5D"/>
              </a:solidFill>
              <a:latin typeface="Ubuntu"/>
              <a:ea typeface="Ubuntu"/>
              <a:cs typeface="Ubuntu"/>
              <a:sym typeface="Ubuntu"/>
            </a:endParaRPr>
          </a:p>
        </p:txBody>
      </p:sp>
      <p:sp>
        <p:nvSpPr>
          <p:cNvPr id="214" name="Google Shape;214;p23"/>
          <p:cNvSpPr txBox="1"/>
          <p:nvPr/>
        </p:nvSpPr>
        <p:spPr>
          <a:xfrm>
            <a:off x="4513450" y="1063213"/>
            <a:ext cx="42135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12316A"/>
                </a:solidFill>
                <a:latin typeface="Ubuntu"/>
                <a:ea typeface="Ubuntu"/>
                <a:cs typeface="Ubuntu"/>
                <a:sym typeface="Ubuntu"/>
              </a:rPr>
              <a:t>Hugging Face LLM Leaderboard</a:t>
            </a:r>
            <a:endParaRPr sz="1800">
              <a:solidFill>
                <a:srgbClr val="12316A"/>
              </a:solidFill>
              <a:latin typeface="Ubuntu"/>
              <a:ea typeface="Ubuntu"/>
              <a:cs typeface="Ubuntu"/>
              <a:sym typeface="Ubuntu"/>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24"/>
          <p:cNvSpPr txBox="1"/>
          <p:nvPr>
            <p:ph idx="1" type="body"/>
          </p:nvPr>
        </p:nvSpPr>
        <p:spPr>
          <a:xfrm>
            <a:off x="189375" y="630300"/>
            <a:ext cx="5998800" cy="605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solidFill>
                  <a:srgbClr val="011C5D"/>
                </a:solidFill>
              </a:rPr>
              <a:t>Evaluation</a:t>
            </a:r>
            <a:endParaRPr>
              <a:solidFill>
                <a:srgbClr val="011C5D"/>
              </a:solidFill>
            </a:endParaRPr>
          </a:p>
        </p:txBody>
      </p:sp>
      <p:sp>
        <p:nvSpPr>
          <p:cNvPr id="220" name="Google Shape;220;p2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221" name="Google Shape;221;p24"/>
          <p:cNvSpPr txBox="1"/>
          <p:nvPr>
            <p:ph type="title"/>
          </p:nvPr>
        </p:nvSpPr>
        <p:spPr>
          <a:xfrm>
            <a:off x="0" y="0"/>
            <a:ext cx="7595700" cy="51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I.A.4 Evaluation</a:t>
            </a:r>
            <a:endParaRPr/>
          </a:p>
        </p:txBody>
      </p:sp>
      <p:sp>
        <p:nvSpPr>
          <p:cNvPr id="222" name="Google Shape;222;p24"/>
          <p:cNvSpPr txBox="1"/>
          <p:nvPr/>
        </p:nvSpPr>
        <p:spPr>
          <a:xfrm>
            <a:off x="386450" y="2413150"/>
            <a:ext cx="3702900" cy="100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rgbClr val="011C5D"/>
              </a:solidFill>
              <a:latin typeface="Ubuntu"/>
              <a:ea typeface="Ubuntu"/>
              <a:cs typeface="Ubuntu"/>
              <a:sym typeface="Ubuntu"/>
            </a:endParaRPr>
          </a:p>
          <a:p>
            <a:pPr indent="-304800" lvl="0" marL="457200" rtl="0" algn="l">
              <a:spcBef>
                <a:spcPts val="0"/>
              </a:spcBef>
              <a:spcAft>
                <a:spcPts val="0"/>
              </a:spcAft>
              <a:buClr>
                <a:srgbClr val="011C5D"/>
              </a:buClr>
              <a:buSzPts val="1200"/>
              <a:buFont typeface="Ubuntu"/>
              <a:buChar char="●"/>
            </a:pPr>
            <a:r>
              <a:rPr lang="en" sz="1200">
                <a:solidFill>
                  <a:srgbClr val="011C5D"/>
                </a:solidFill>
                <a:latin typeface="Ubuntu"/>
                <a:ea typeface="Ubuntu"/>
                <a:cs typeface="Ubuntu"/>
                <a:sym typeface="Ubuntu"/>
              </a:rPr>
              <a:t>Evaluation process: </a:t>
            </a:r>
            <a:endParaRPr sz="1200">
              <a:solidFill>
                <a:srgbClr val="011C5D"/>
              </a:solidFill>
              <a:latin typeface="Ubuntu"/>
              <a:ea typeface="Ubuntu"/>
              <a:cs typeface="Ubuntu"/>
              <a:sym typeface="Ubuntu"/>
            </a:endParaRPr>
          </a:p>
          <a:p>
            <a:pPr indent="-304800" lvl="1" marL="914400" rtl="0" algn="l">
              <a:spcBef>
                <a:spcPts val="0"/>
              </a:spcBef>
              <a:spcAft>
                <a:spcPts val="0"/>
              </a:spcAft>
              <a:buClr>
                <a:srgbClr val="011C5D"/>
              </a:buClr>
              <a:buSzPts val="1200"/>
              <a:buFont typeface="Ubuntu"/>
              <a:buChar char="○"/>
            </a:pPr>
            <a:r>
              <a:rPr lang="en" sz="1200">
                <a:solidFill>
                  <a:srgbClr val="011C5D"/>
                </a:solidFill>
                <a:latin typeface="Ubuntu"/>
                <a:ea typeface="Ubuntu"/>
                <a:cs typeface="Ubuntu"/>
                <a:sym typeface="Ubuntu"/>
              </a:rPr>
              <a:t>Get the likelihood of each answer</a:t>
            </a:r>
            <a:endParaRPr sz="1200">
              <a:solidFill>
                <a:srgbClr val="011C5D"/>
              </a:solidFill>
              <a:latin typeface="Ubuntu"/>
              <a:ea typeface="Ubuntu"/>
              <a:cs typeface="Ubuntu"/>
              <a:sym typeface="Ubuntu"/>
            </a:endParaRPr>
          </a:p>
          <a:p>
            <a:pPr indent="-304800" lvl="1" marL="914400" rtl="0" algn="l">
              <a:spcBef>
                <a:spcPts val="0"/>
              </a:spcBef>
              <a:spcAft>
                <a:spcPts val="0"/>
              </a:spcAft>
              <a:buClr>
                <a:srgbClr val="011C5D"/>
              </a:buClr>
              <a:buSzPts val="1200"/>
              <a:buFont typeface="Ubuntu"/>
              <a:buChar char="○"/>
            </a:pPr>
            <a:r>
              <a:rPr lang="en" sz="1200">
                <a:solidFill>
                  <a:srgbClr val="011C5D"/>
                </a:solidFill>
                <a:latin typeface="Ubuntu"/>
                <a:ea typeface="Ubuntu"/>
                <a:cs typeface="Ubuntu"/>
                <a:sym typeface="Ubuntu"/>
              </a:rPr>
              <a:t>Ask the model to answer A) B) C) D)</a:t>
            </a:r>
            <a:endParaRPr sz="1200">
              <a:solidFill>
                <a:srgbClr val="011C5D"/>
              </a:solidFill>
              <a:latin typeface="Ubuntu"/>
              <a:ea typeface="Ubuntu"/>
              <a:cs typeface="Ubuntu"/>
              <a:sym typeface="Ubuntu"/>
            </a:endParaRPr>
          </a:p>
          <a:p>
            <a:pPr indent="0" lvl="0" marL="0" rtl="0" algn="l">
              <a:spcBef>
                <a:spcPts val="0"/>
              </a:spcBef>
              <a:spcAft>
                <a:spcPts val="0"/>
              </a:spcAft>
              <a:buNone/>
            </a:pPr>
            <a:r>
              <a:t/>
            </a:r>
            <a:endParaRPr sz="1200">
              <a:solidFill>
                <a:srgbClr val="011C5D"/>
              </a:solidFill>
              <a:latin typeface="Ubuntu"/>
              <a:ea typeface="Ubuntu"/>
              <a:cs typeface="Ubuntu"/>
              <a:sym typeface="Ubuntu"/>
            </a:endParaRPr>
          </a:p>
        </p:txBody>
      </p:sp>
      <p:pic>
        <p:nvPicPr>
          <p:cNvPr id="223" name="Google Shape;223;p24"/>
          <p:cNvPicPr preferRelativeResize="0"/>
          <p:nvPr/>
        </p:nvPicPr>
        <p:blipFill>
          <a:blip r:embed="rId3">
            <a:alphaModFix/>
          </a:blip>
          <a:stretch>
            <a:fillRect/>
          </a:stretch>
        </p:blipFill>
        <p:spPr>
          <a:xfrm>
            <a:off x="4572001" y="674025"/>
            <a:ext cx="3813651" cy="3025250"/>
          </a:xfrm>
          <a:prstGeom prst="rect">
            <a:avLst/>
          </a:prstGeom>
          <a:noFill/>
          <a:ln>
            <a:noFill/>
          </a:ln>
        </p:spPr>
      </p:pic>
      <p:sp>
        <p:nvSpPr>
          <p:cNvPr id="224" name="Google Shape;224;p24"/>
          <p:cNvSpPr txBox="1"/>
          <p:nvPr/>
        </p:nvSpPr>
        <p:spPr>
          <a:xfrm>
            <a:off x="4858325" y="4598600"/>
            <a:ext cx="3563400" cy="14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u="sng">
                <a:solidFill>
                  <a:schemeClr val="hlink"/>
                </a:solidFill>
                <a:latin typeface="Ubuntu"/>
                <a:ea typeface="Ubuntu"/>
                <a:cs typeface="Ubuntu"/>
                <a:sym typeface="Ubuntu"/>
                <a:hlinkClick r:id="rId4"/>
              </a:rPr>
              <a:t>BIG-Bench Hard [Github]</a:t>
            </a:r>
            <a:endParaRPr sz="800">
              <a:solidFill>
                <a:schemeClr val="dk2"/>
              </a:solidFill>
              <a:latin typeface="Ubuntu"/>
              <a:ea typeface="Ubuntu"/>
              <a:cs typeface="Ubuntu"/>
              <a:sym typeface="Ubuntu"/>
            </a:endParaRPr>
          </a:p>
        </p:txBody>
      </p:sp>
      <p:sp>
        <p:nvSpPr>
          <p:cNvPr id="225" name="Google Shape;225;p24"/>
          <p:cNvSpPr txBox="1"/>
          <p:nvPr/>
        </p:nvSpPr>
        <p:spPr>
          <a:xfrm>
            <a:off x="386450" y="3859100"/>
            <a:ext cx="4734600" cy="70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Ubuntu"/>
                <a:ea typeface="Ubuntu"/>
                <a:cs typeface="Ubuntu"/>
                <a:sym typeface="Ubuntu"/>
              </a:rPr>
              <a:t>Q. If the model is trained of the whole internet, how could it be contaminated? </a:t>
            </a:r>
            <a:endParaRPr sz="1200">
              <a:solidFill>
                <a:schemeClr val="dk1"/>
              </a:solidFill>
              <a:latin typeface="Ubuntu"/>
              <a:ea typeface="Ubuntu"/>
              <a:cs typeface="Ubuntu"/>
              <a:sym typeface="Ubuntu"/>
            </a:endParaRPr>
          </a:p>
        </p:txBody>
      </p:sp>
      <p:pic>
        <p:nvPicPr>
          <p:cNvPr id="226" name="Google Shape;226;p24"/>
          <p:cNvPicPr preferRelativeResize="0"/>
          <p:nvPr/>
        </p:nvPicPr>
        <p:blipFill>
          <a:blip r:embed="rId5">
            <a:alphaModFix/>
          </a:blip>
          <a:stretch>
            <a:fillRect/>
          </a:stretch>
        </p:blipFill>
        <p:spPr>
          <a:xfrm>
            <a:off x="674150" y="1245756"/>
            <a:ext cx="3522273" cy="870244"/>
          </a:xfrm>
          <a:prstGeom prst="rect">
            <a:avLst/>
          </a:prstGeom>
          <a:noFill/>
          <a:ln>
            <a:noFill/>
          </a:ln>
        </p:spPr>
      </p:pic>
      <p:sp>
        <p:nvSpPr>
          <p:cNvPr id="227" name="Google Shape;227;p24"/>
          <p:cNvSpPr txBox="1"/>
          <p:nvPr/>
        </p:nvSpPr>
        <p:spPr>
          <a:xfrm>
            <a:off x="558475" y="4598600"/>
            <a:ext cx="2856300" cy="29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u="sng">
                <a:solidFill>
                  <a:schemeClr val="hlink"/>
                </a:solidFill>
                <a:latin typeface="Ubuntu"/>
                <a:ea typeface="Ubuntu"/>
                <a:cs typeface="Ubuntu"/>
                <a:sym typeface="Ubuntu"/>
                <a:hlinkClick r:id="rId6"/>
              </a:rPr>
              <a:t>Lena Voita, Language Modeling [Blog] </a:t>
            </a:r>
            <a:endParaRPr sz="800">
              <a:solidFill>
                <a:schemeClr val="dk2"/>
              </a:solidFill>
              <a:latin typeface="Ubuntu"/>
              <a:ea typeface="Ubuntu"/>
              <a:cs typeface="Ubuntu"/>
              <a:sym typeface="Ubuntu"/>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25"/>
          <p:cNvSpPr txBox="1"/>
          <p:nvPr>
            <p:ph idx="1" type="body"/>
          </p:nvPr>
        </p:nvSpPr>
        <p:spPr>
          <a:xfrm>
            <a:off x="189375" y="630300"/>
            <a:ext cx="5998800" cy="605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solidFill>
                  <a:srgbClr val="011C5D"/>
                </a:solidFill>
              </a:rPr>
              <a:t>Preprocessing the Data</a:t>
            </a:r>
            <a:endParaRPr>
              <a:solidFill>
                <a:srgbClr val="011C5D"/>
              </a:solidFill>
            </a:endParaRPr>
          </a:p>
        </p:txBody>
      </p:sp>
      <p:sp>
        <p:nvSpPr>
          <p:cNvPr id="233" name="Google Shape;233;p2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234" name="Google Shape;234;p25"/>
          <p:cNvSpPr txBox="1"/>
          <p:nvPr>
            <p:ph type="title"/>
          </p:nvPr>
        </p:nvSpPr>
        <p:spPr>
          <a:xfrm>
            <a:off x="0" y="0"/>
            <a:ext cx="7595700" cy="51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I.A.5 Data Preprocessing</a:t>
            </a:r>
            <a:endParaRPr/>
          </a:p>
        </p:txBody>
      </p:sp>
      <p:sp>
        <p:nvSpPr>
          <p:cNvPr id="235" name="Google Shape;235;p25"/>
          <p:cNvSpPr txBox="1"/>
          <p:nvPr/>
        </p:nvSpPr>
        <p:spPr>
          <a:xfrm>
            <a:off x="164950" y="1353525"/>
            <a:ext cx="6906900" cy="349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rgbClr val="011C5D"/>
                </a:solidFill>
                <a:latin typeface="Ubuntu"/>
                <a:ea typeface="Ubuntu"/>
                <a:cs typeface="Ubuntu"/>
                <a:sym typeface="Ubuntu"/>
              </a:rPr>
              <a:t>• Idea: use all of the clean internet</a:t>
            </a:r>
            <a:endParaRPr sz="1200">
              <a:solidFill>
                <a:srgbClr val="011C5D"/>
              </a:solidFill>
              <a:latin typeface="Ubuntu"/>
              <a:ea typeface="Ubuntu"/>
              <a:cs typeface="Ubuntu"/>
              <a:sym typeface="Ubuntu"/>
            </a:endParaRPr>
          </a:p>
          <a:p>
            <a:pPr indent="0" lvl="0" marL="0" rtl="0" algn="l">
              <a:spcBef>
                <a:spcPts val="0"/>
              </a:spcBef>
              <a:spcAft>
                <a:spcPts val="0"/>
              </a:spcAft>
              <a:buNone/>
            </a:pPr>
            <a:r>
              <a:rPr lang="en" sz="1200">
                <a:solidFill>
                  <a:srgbClr val="011C5D"/>
                </a:solidFill>
                <a:latin typeface="Ubuntu"/>
                <a:ea typeface="Ubuntu"/>
                <a:cs typeface="Ubuntu"/>
                <a:sym typeface="Ubuntu"/>
              </a:rPr>
              <a:t>• Note: internet is dirty &amp; not representative of what we want. </a:t>
            </a:r>
            <a:endParaRPr sz="1200">
              <a:solidFill>
                <a:srgbClr val="011C5D"/>
              </a:solidFill>
              <a:latin typeface="Ubuntu"/>
              <a:ea typeface="Ubuntu"/>
              <a:cs typeface="Ubuntu"/>
              <a:sym typeface="Ubuntu"/>
            </a:endParaRPr>
          </a:p>
          <a:p>
            <a:pPr indent="0" lvl="0" marL="0" rtl="0" algn="l">
              <a:spcBef>
                <a:spcPts val="0"/>
              </a:spcBef>
              <a:spcAft>
                <a:spcPts val="0"/>
              </a:spcAft>
              <a:buNone/>
            </a:pPr>
            <a:r>
              <a:t/>
            </a:r>
            <a:endParaRPr sz="1200">
              <a:solidFill>
                <a:srgbClr val="011C5D"/>
              </a:solidFill>
              <a:latin typeface="Ubuntu"/>
              <a:ea typeface="Ubuntu"/>
              <a:cs typeface="Ubuntu"/>
              <a:sym typeface="Ubuntu"/>
            </a:endParaRPr>
          </a:p>
          <a:p>
            <a:pPr indent="0" lvl="0" marL="0" rtl="0" algn="l">
              <a:spcBef>
                <a:spcPts val="0"/>
              </a:spcBef>
              <a:spcAft>
                <a:spcPts val="0"/>
              </a:spcAft>
              <a:buClr>
                <a:schemeClr val="dk1"/>
              </a:buClr>
              <a:buSzPts val="1100"/>
              <a:buFont typeface="Arial"/>
              <a:buNone/>
            </a:pPr>
            <a:r>
              <a:rPr b="1" lang="en" sz="1200">
                <a:solidFill>
                  <a:srgbClr val="011C5D"/>
                </a:solidFill>
                <a:latin typeface="Ubuntu"/>
                <a:ea typeface="Ubuntu"/>
                <a:cs typeface="Ubuntu"/>
                <a:sym typeface="Ubuntu"/>
              </a:rPr>
              <a:t>Practice</a:t>
            </a:r>
            <a:r>
              <a:rPr lang="en" sz="1200">
                <a:solidFill>
                  <a:srgbClr val="011C5D"/>
                </a:solidFill>
                <a:latin typeface="Ubuntu"/>
                <a:ea typeface="Ubuntu"/>
                <a:cs typeface="Ubuntu"/>
                <a:sym typeface="Ubuntu"/>
              </a:rPr>
              <a:t>:</a:t>
            </a:r>
            <a:endParaRPr sz="1200">
              <a:solidFill>
                <a:srgbClr val="011C5D"/>
              </a:solidFill>
              <a:latin typeface="Ubuntu"/>
              <a:ea typeface="Ubuntu"/>
              <a:cs typeface="Ubuntu"/>
              <a:sym typeface="Ubuntu"/>
            </a:endParaRPr>
          </a:p>
          <a:p>
            <a:pPr indent="0" lvl="0" marL="0" rtl="0" algn="l">
              <a:spcBef>
                <a:spcPts val="0"/>
              </a:spcBef>
              <a:spcAft>
                <a:spcPts val="0"/>
              </a:spcAft>
              <a:buNone/>
            </a:pPr>
            <a:r>
              <a:t/>
            </a:r>
            <a:endParaRPr sz="1200">
              <a:solidFill>
                <a:srgbClr val="011C5D"/>
              </a:solidFill>
              <a:latin typeface="Ubuntu"/>
              <a:ea typeface="Ubuntu"/>
              <a:cs typeface="Ubuntu"/>
              <a:sym typeface="Ubuntu"/>
            </a:endParaRPr>
          </a:p>
          <a:p>
            <a:pPr indent="0" lvl="0" marL="0" rtl="0" algn="l">
              <a:spcBef>
                <a:spcPts val="0"/>
              </a:spcBef>
              <a:spcAft>
                <a:spcPts val="0"/>
              </a:spcAft>
              <a:buClr>
                <a:schemeClr val="dk1"/>
              </a:buClr>
              <a:buSzPts val="1100"/>
              <a:buFont typeface="Arial"/>
              <a:buNone/>
            </a:pPr>
            <a:r>
              <a:rPr lang="en" sz="1200">
                <a:solidFill>
                  <a:srgbClr val="011C5D"/>
                </a:solidFill>
                <a:latin typeface="Ubuntu"/>
                <a:ea typeface="Ubuntu"/>
                <a:cs typeface="Ubuntu"/>
                <a:sym typeface="Ubuntu"/>
              </a:rPr>
              <a:t>1. Download all of internet. Common crawl: 250 billion pages, &gt; 1PB (&gt;1e6 GB)</a:t>
            </a:r>
            <a:endParaRPr sz="1200">
              <a:solidFill>
                <a:srgbClr val="011C5D"/>
              </a:solidFill>
              <a:latin typeface="Ubuntu"/>
              <a:ea typeface="Ubuntu"/>
              <a:cs typeface="Ubuntu"/>
              <a:sym typeface="Ubuntu"/>
            </a:endParaRPr>
          </a:p>
          <a:p>
            <a:pPr indent="0" lvl="0" marL="0" rtl="0" algn="l">
              <a:spcBef>
                <a:spcPts val="0"/>
              </a:spcBef>
              <a:spcAft>
                <a:spcPts val="0"/>
              </a:spcAft>
              <a:buClr>
                <a:schemeClr val="dk1"/>
              </a:buClr>
              <a:buSzPts val="1100"/>
              <a:buFont typeface="Arial"/>
              <a:buNone/>
            </a:pPr>
            <a:r>
              <a:rPr lang="en" sz="1200">
                <a:solidFill>
                  <a:srgbClr val="011C5D"/>
                </a:solidFill>
                <a:latin typeface="Ubuntu"/>
                <a:ea typeface="Ubuntu"/>
                <a:cs typeface="Ubuntu"/>
                <a:sym typeface="Ubuntu"/>
              </a:rPr>
              <a:t>2. Text extraction from HTML (challenges: math, </a:t>
            </a:r>
            <a:r>
              <a:rPr lang="en" sz="1200">
                <a:solidFill>
                  <a:srgbClr val="011C5D"/>
                </a:solidFill>
                <a:latin typeface="Ubuntu"/>
                <a:ea typeface="Ubuntu"/>
                <a:cs typeface="Ubuntu"/>
                <a:sym typeface="Ubuntu"/>
              </a:rPr>
              <a:t>boilerplate</a:t>
            </a:r>
            <a:r>
              <a:rPr lang="en" sz="1200">
                <a:solidFill>
                  <a:srgbClr val="011C5D"/>
                </a:solidFill>
                <a:latin typeface="Ubuntu"/>
                <a:ea typeface="Ubuntu"/>
                <a:cs typeface="Ubuntu"/>
                <a:sym typeface="Ubuntu"/>
              </a:rPr>
              <a:t>)</a:t>
            </a:r>
            <a:endParaRPr sz="1200">
              <a:solidFill>
                <a:srgbClr val="011C5D"/>
              </a:solidFill>
              <a:latin typeface="Ubuntu"/>
              <a:ea typeface="Ubuntu"/>
              <a:cs typeface="Ubuntu"/>
              <a:sym typeface="Ubuntu"/>
            </a:endParaRPr>
          </a:p>
          <a:p>
            <a:pPr indent="0" lvl="0" marL="0" rtl="0" algn="l">
              <a:spcBef>
                <a:spcPts val="0"/>
              </a:spcBef>
              <a:spcAft>
                <a:spcPts val="0"/>
              </a:spcAft>
              <a:buClr>
                <a:schemeClr val="dk1"/>
              </a:buClr>
              <a:buSzPts val="1100"/>
              <a:buFont typeface="Arial"/>
              <a:buNone/>
            </a:pPr>
            <a:r>
              <a:rPr lang="en" sz="1200">
                <a:solidFill>
                  <a:srgbClr val="011C5D"/>
                </a:solidFill>
                <a:latin typeface="Ubuntu"/>
                <a:ea typeface="Ubuntu"/>
                <a:cs typeface="Ubuntu"/>
                <a:sym typeface="Ubuntu"/>
              </a:rPr>
              <a:t>3. Filter undesirable content (e.g. NSFW, harmful content, PII)</a:t>
            </a:r>
            <a:endParaRPr sz="1200">
              <a:solidFill>
                <a:srgbClr val="011C5D"/>
              </a:solidFill>
              <a:latin typeface="Ubuntu"/>
              <a:ea typeface="Ubuntu"/>
              <a:cs typeface="Ubuntu"/>
              <a:sym typeface="Ubuntu"/>
            </a:endParaRPr>
          </a:p>
          <a:p>
            <a:pPr indent="0" lvl="0" marL="0" rtl="0" algn="l">
              <a:spcBef>
                <a:spcPts val="0"/>
              </a:spcBef>
              <a:spcAft>
                <a:spcPts val="0"/>
              </a:spcAft>
              <a:buClr>
                <a:schemeClr val="dk1"/>
              </a:buClr>
              <a:buSzPts val="1100"/>
              <a:buFont typeface="Arial"/>
              <a:buNone/>
            </a:pPr>
            <a:r>
              <a:rPr lang="en" sz="1200">
                <a:solidFill>
                  <a:srgbClr val="011C5D"/>
                </a:solidFill>
                <a:latin typeface="Ubuntu"/>
                <a:ea typeface="Ubuntu"/>
                <a:cs typeface="Ubuntu"/>
                <a:sym typeface="Ubuntu"/>
              </a:rPr>
              <a:t>4. Deduplicates (url/document/line). E.g. all the headers/footers/menu in forums are always same</a:t>
            </a:r>
            <a:endParaRPr sz="1200">
              <a:solidFill>
                <a:srgbClr val="011C5D"/>
              </a:solidFill>
              <a:latin typeface="Ubuntu"/>
              <a:ea typeface="Ubuntu"/>
              <a:cs typeface="Ubuntu"/>
              <a:sym typeface="Ubuntu"/>
            </a:endParaRPr>
          </a:p>
          <a:p>
            <a:pPr indent="0" lvl="0" marL="0" rtl="0" algn="l">
              <a:spcBef>
                <a:spcPts val="0"/>
              </a:spcBef>
              <a:spcAft>
                <a:spcPts val="0"/>
              </a:spcAft>
              <a:buClr>
                <a:schemeClr val="dk1"/>
              </a:buClr>
              <a:buSzPts val="1100"/>
              <a:buFont typeface="Arial"/>
              <a:buNone/>
            </a:pPr>
            <a:r>
              <a:rPr lang="en" sz="1200">
                <a:solidFill>
                  <a:srgbClr val="011C5D"/>
                </a:solidFill>
                <a:latin typeface="Ubuntu"/>
                <a:ea typeface="Ubuntu"/>
                <a:cs typeface="Ubuntu"/>
                <a:sym typeface="Ubuntu"/>
              </a:rPr>
              <a:t>5. Heuristic filtering. Remove low quality documents (e.g. # words, word length, outlier tokens, dirty tokens)</a:t>
            </a:r>
            <a:endParaRPr sz="1200">
              <a:solidFill>
                <a:srgbClr val="011C5D"/>
              </a:solidFill>
              <a:latin typeface="Ubuntu"/>
              <a:ea typeface="Ubuntu"/>
              <a:cs typeface="Ubuntu"/>
              <a:sym typeface="Ubuntu"/>
            </a:endParaRPr>
          </a:p>
          <a:p>
            <a:pPr indent="0" lvl="0" marL="0" rtl="0" algn="l">
              <a:spcBef>
                <a:spcPts val="0"/>
              </a:spcBef>
              <a:spcAft>
                <a:spcPts val="0"/>
              </a:spcAft>
              <a:buClr>
                <a:schemeClr val="dk1"/>
              </a:buClr>
              <a:buSzPts val="1100"/>
              <a:buFont typeface="Arial"/>
              <a:buNone/>
            </a:pPr>
            <a:r>
              <a:rPr lang="en" sz="1200">
                <a:solidFill>
                  <a:srgbClr val="011C5D"/>
                </a:solidFill>
                <a:latin typeface="Ubuntu"/>
                <a:ea typeface="Ubuntu"/>
                <a:cs typeface="Ubuntu"/>
                <a:sym typeface="Ubuntu"/>
              </a:rPr>
              <a:t>6. Model based filtering. Predict if page could be references by Wikipedia.</a:t>
            </a:r>
            <a:endParaRPr sz="1200">
              <a:solidFill>
                <a:srgbClr val="011C5D"/>
              </a:solidFill>
              <a:latin typeface="Ubuntu"/>
              <a:ea typeface="Ubuntu"/>
              <a:cs typeface="Ubuntu"/>
              <a:sym typeface="Ubuntu"/>
            </a:endParaRPr>
          </a:p>
          <a:p>
            <a:pPr indent="0" lvl="0" marL="0" rtl="0" algn="l">
              <a:spcBef>
                <a:spcPts val="0"/>
              </a:spcBef>
              <a:spcAft>
                <a:spcPts val="0"/>
              </a:spcAft>
              <a:buClr>
                <a:schemeClr val="dk1"/>
              </a:buClr>
              <a:buSzPts val="1100"/>
              <a:buFont typeface="Arial"/>
              <a:buNone/>
            </a:pPr>
            <a:r>
              <a:rPr lang="en" sz="1200">
                <a:solidFill>
                  <a:srgbClr val="011C5D"/>
                </a:solidFill>
                <a:latin typeface="Ubuntu"/>
                <a:ea typeface="Ubuntu"/>
                <a:cs typeface="Ubuntu"/>
                <a:sym typeface="Ubuntu"/>
              </a:rPr>
              <a:t>7. Data mix. Classify data categories (code/books/entertainment). Reweight domains using scaling</a:t>
            </a:r>
            <a:endParaRPr sz="1200">
              <a:solidFill>
                <a:srgbClr val="011C5D"/>
              </a:solidFill>
              <a:latin typeface="Ubuntu"/>
              <a:ea typeface="Ubuntu"/>
              <a:cs typeface="Ubuntu"/>
              <a:sym typeface="Ubuntu"/>
            </a:endParaRPr>
          </a:p>
          <a:p>
            <a:pPr indent="0" lvl="0" marL="0" rtl="0" algn="l">
              <a:spcBef>
                <a:spcPts val="0"/>
              </a:spcBef>
              <a:spcAft>
                <a:spcPts val="0"/>
              </a:spcAft>
              <a:buNone/>
            </a:pPr>
            <a:r>
              <a:rPr lang="en" sz="1200">
                <a:solidFill>
                  <a:srgbClr val="011C5D"/>
                </a:solidFill>
                <a:latin typeface="Ubuntu"/>
                <a:ea typeface="Ubuntu"/>
                <a:cs typeface="Ubuntu"/>
                <a:sym typeface="Ubuntu"/>
              </a:rPr>
              <a:t>laws to get high downstream performance.</a:t>
            </a:r>
            <a:endParaRPr sz="1200">
              <a:solidFill>
                <a:srgbClr val="011C5D"/>
              </a:solidFill>
              <a:latin typeface="Ubuntu"/>
              <a:ea typeface="Ubuntu"/>
              <a:cs typeface="Ubuntu"/>
              <a:sym typeface="Ubuntu"/>
            </a:endParaRPr>
          </a:p>
          <a:p>
            <a:pPr indent="0" lvl="0" marL="0" rtl="0" algn="l">
              <a:spcBef>
                <a:spcPts val="0"/>
              </a:spcBef>
              <a:spcAft>
                <a:spcPts val="0"/>
              </a:spcAft>
              <a:buNone/>
            </a:pPr>
            <a:r>
              <a:t/>
            </a:r>
            <a:endParaRPr sz="1200">
              <a:solidFill>
                <a:srgbClr val="011C5D"/>
              </a:solidFill>
              <a:latin typeface="Ubuntu"/>
              <a:ea typeface="Ubuntu"/>
              <a:cs typeface="Ubuntu"/>
              <a:sym typeface="Ubuntu"/>
            </a:endParaRPr>
          </a:p>
          <a:p>
            <a:pPr indent="0" lvl="0" marL="0" rtl="0" algn="l">
              <a:spcBef>
                <a:spcPts val="0"/>
              </a:spcBef>
              <a:spcAft>
                <a:spcPts val="0"/>
              </a:spcAft>
              <a:buNone/>
            </a:pPr>
            <a:r>
              <a:rPr lang="en" sz="1200">
                <a:solidFill>
                  <a:srgbClr val="011C5D"/>
                </a:solidFill>
                <a:latin typeface="Ubuntu"/>
                <a:ea typeface="Ubuntu"/>
                <a:cs typeface="Ubuntu"/>
                <a:sym typeface="Ubuntu"/>
              </a:rPr>
              <a:t>At the end of training, overfit the model on very quality data</a:t>
            </a:r>
            <a:endParaRPr sz="1200">
              <a:solidFill>
                <a:srgbClr val="011C5D"/>
              </a:solidFill>
              <a:latin typeface="Ubuntu"/>
              <a:ea typeface="Ubuntu"/>
              <a:cs typeface="Ubuntu"/>
              <a:sym typeface="Ubuntu"/>
            </a:endParaRPr>
          </a:p>
          <a:p>
            <a:pPr indent="0" lvl="0" marL="0" rtl="0" algn="l">
              <a:spcBef>
                <a:spcPts val="0"/>
              </a:spcBef>
              <a:spcAft>
                <a:spcPts val="0"/>
              </a:spcAft>
              <a:buNone/>
            </a:pPr>
            <a:r>
              <a:t/>
            </a:r>
            <a:endParaRPr sz="1200">
              <a:solidFill>
                <a:srgbClr val="011C5D"/>
              </a:solidFill>
              <a:latin typeface="Ubuntu"/>
              <a:ea typeface="Ubuntu"/>
              <a:cs typeface="Ubuntu"/>
              <a:sym typeface="Ubuntu"/>
            </a:endParaRPr>
          </a:p>
          <a:p>
            <a:pPr indent="0" lvl="0" marL="0" rtl="0" algn="l">
              <a:spcBef>
                <a:spcPts val="0"/>
              </a:spcBef>
              <a:spcAft>
                <a:spcPts val="0"/>
              </a:spcAft>
              <a:buNone/>
            </a:pPr>
            <a:r>
              <a:rPr lang="en" sz="800" u="sng">
                <a:solidFill>
                  <a:schemeClr val="hlink"/>
                </a:solidFill>
                <a:latin typeface="Ubuntu"/>
                <a:ea typeface="Ubuntu"/>
                <a:cs typeface="Ubuntu"/>
                <a:sym typeface="Ubuntu"/>
                <a:hlinkClick r:id="rId3"/>
              </a:rPr>
              <a:t>Hugging Face, LLM Training Dataset</a:t>
            </a:r>
            <a:r>
              <a:rPr lang="en" sz="800" u="sng">
                <a:solidFill>
                  <a:srgbClr val="0097A7"/>
                </a:solidFill>
                <a:latin typeface="Ubuntu"/>
                <a:ea typeface="Ubuntu"/>
                <a:cs typeface="Ubuntu"/>
                <a:sym typeface="Ubuntu"/>
              </a:rPr>
              <a:t> </a:t>
            </a:r>
            <a:endParaRPr sz="800" u="sng">
              <a:solidFill>
                <a:srgbClr val="0097A7"/>
              </a:solidFill>
              <a:latin typeface="Ubuntu"/>
              <a:ea typeface="Ubuntu"/>
              <a:cs typeface="Ubuntu"/>
              <a:sym typeface="Ubuntu"/>
            </a:endParaRPr>
          </a:p>
        </p:txBody>
      </p:sp>
      <p:pic>
        <p:nvPicPr>
          <p:cNvPr id="236" name="Google Shape;236;p25"/>
          <p:cNvPicPr preferRelativeResize="0"/>
          <p:nvPr/>
        </p:nvPicPr>
        <p:blipFill>
          <a:blip r:embed="rId4">
            <a:alphaModFix/>
          </a:blip>
          <a:stretch>
            <a:fillRect/>
          </a:stretch>
        </p:blipFill>
        <p:spPr>
          <a:xfrm>
            <a:off x="6526400" y="514200"/>
            <a:ext cx="2617599" cy="2400326"/>
          </a:xfrm>
          <a:prstGeom prst="rect">
            <a:avLst/>
          </a:prstGeom>
          <a:noFill/>
          <a:ln>
            <a:noFill/>
          </a:ln>
        </p:spPr>
      </p:pic>
      <p:sp>
        <p:nvSpPr>
          <p:cNvPr id="237" name="Google Shape;237;p25"/>
          <p:cNvSpPr txBox="1"/>
          <p:nvPr/>
        </p:nvSpPr>
        <p:spPr>
          <a:xfrm>
            <a:off x="7249600" y="2898075"/>
            <a:ext cx="2469600" cy="22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2"/>
                </a:solidFill>
              </a:rPr>
              <a:t>HTML page example</a:t>
            </a:r>
            <a:endParaRPr sz="1000">
              <a:solidFill>
                <a:schemeClr val="dk2"/>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5">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5">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5">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5">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5">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5">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5">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5">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5">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5">
                                            <p:txEl>
                                              <p:pRg end="9" st="9"/>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5">
                                            <p:txEl>
                                              <p:pRg end="10" st="1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5">
                                            <p:txEl>
                                              <p:pRg end="11" st="1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5">
                                            <p:txEl>
                                              <p:pRg end="12" st="1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5">
                                            <p:txEl>
                                              <p:pRg end="13" st="1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5">
                                            <p:txEl>
                                              <p:pRg end="14" st="1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5">
                                            <p:txEl>
                                              <p:pRg end="15" st="1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5">
                                            <p:txEl>
                                              <p:pRg end="16" st="1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26"/>
          <p:cNvSpPr txBox="1"/>
          <p:nvPr>
            <p:ph idx="1" type="body"/>
          </p:nvPr>
        </p:nvSpPr>
        <p:spPr>
          <a:xfrm>
            <a:off x="189375" y="630300"/>
            <a:ext cx="5998800" cy="605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solidFill>
                  <a:srgbClr val="011C5D"/>
                </a:solidFill>
              </a:rPr>
              <a:t>Scaling laws</a:t>
            </a:r>
            <a:endParaRPr>
              <a:solidFill>
                <a:srgbClr val="011C5D"/>
              </a:solidFill>
            </a:endParaRPr>
          </a:p>
        </p:txBody>
      </p:sp>
      <p:sp>
        <p:nvSpPr>
          <p:cNvPr id="243" name="Google Shape;243;p2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244" name="Google Shape;244;p26"/>
          <p:cNvSpPr txBox="1"/>
          <p:nvPr>
            <p:ph type="title"/>
          </p:nvPr>
        </p:nvSpPr>
        <p:spPr>
          <a:xfrm>
            <a:off x="0" y="0"/>
            <a:ext cx="7595700" cy="51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I.A.6 Scaling Laws</a:t>
            </a:r>
            <a:endParaRPr/>
          </a:p>
        </p:txBody>
      </p:sp>
      <p:sp>
        <p:nvSpPr>
          <p:cNvPr id="245" name="Google Shape;245;p26"/>
          <p:cNvSpPr txBox="1"/>
          <p:nvPr/>
        </p:nvSpPr>
        <p:spPr>
          <a:xfrm>
            <a:off x="164950" y="1353525"/>
            <a:ext cx="6906900" cy="334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011C5D"/>
                </a:solidFill>
                <a:latin typeface="Ubuntu"/>
                <a:ea typeface="Ubuntu"/>
                <a:cs typeface="Ubuntu"/>
                <a:sym typeface="Ubuntu"/>
              </a:rPr>
              <a:t>More ressources, more data and bigger models -&gt; better models</a:t>
            </a:r>
            <a:endParaRPr sz="1200">
              <a:solidFill>
                <a:srgbClr val="011C5D"/>
              </a:solidFill>
              <a:latin typeface="Ubuntu"/>
              <a:ea typeface="Ubuntu"/>
              <a:cs typeface="Ubuntu"/>
              <a:sym typeface="Ubuntu"/>
            </a:endParaRPr>
          </a:p>
          <a:p>
            <a:pPr indent="0" lvl="0" marL="0" rtl="0" algn="l">
              <a:spcBef>
                <a:spcPts val="0"/>
              </a:spcBef>
              <a:spcAft>
                <a:spcPts val="0"/>
              </a:spcAft>
              <a:buNone/>
            </a:pPr>
            <a:r>
              <a:t/>
            </a:r>
            <a:endParaRPr sz="1200">
              <a:solidFill>
                <a:srgbClr val="011C5D"/>
              </a:solidFill>
              <a:latin typeface="Ubuntu"/>
              <a:ea typeface="Ubuntu"/>
              <a:cs typeface="Ubuntu"/>
              <a:sym typeface="Ubuntu"/>
            </a:endParaRPr>
          </a:p>
          <a:p>
            <a:pPr indent="0" lvl="0" marL="0" rtl="0" algn="l">
              <a:spcBef>
                <a:spcPts val="0"/>
              </a:spcBef>
              <a:spcAft>
                <a:spcPts val="0"/>
              </a:spcAft>
              <a:buNone/>
            </a:pPr>
            <a:r>
              <a:t/>
            </a:r>
            <a:endParaRPr i="1" sz="1200">
              <a:solidFill>
                <a:srgbClr val="011C5D"/>
              </a:solidFill>
              <a:latin typeface="Ubuntu"/>
              <a:ea typeface="Ubuntu"/>
              <a:cs typeface="Ubuntu"/>
              <a:sym typeface="Ubuntu"/>
            </a:endParaRPr>
          </a:p>
        </p:txBody>
      </p:sp>
      <p:pic>
        <p:nvPicPr>
          <p:cNvPr id="246" name="Google Shape;246;p26"/>
          <p:cNvPicPr preferRelativeResize="0"/>
          <p:nvPr/>
        </p:nvPicPr>
        <p:blipFill>
          <a:blip r:embed="rId3">
            <a:alphaModFix/>
          </a:blip>
          <a:stretch>
            <a:fillRect/>
          </a:stretch>
        </p:blipFill>
        <p:spPr>
          <a:xfrm>
            <a:off x="776125" y="2063250"/>
            <a:ext cx="7337774" cy="2476500"/>
          </a:xfrm>
          <a:prstGeom prst="rect">
            <a:avLst/>
          </a:prstGeom>
          <a:noFill/>
          <a:ln>
            <a:noFill/>
          </a:ln>
        </p:spPr>
      </p:pic>
      <p:sp>
        <p:nvSpPr>
          <p:cNvPr id="247" name="Google Shape;247;p26"/>
          <p:cNvSpPr txBox="1"/>
          <p:nvPr/>
        </p:nvSpPr>
        <p:spPr>
          <a:xfrm>
            <a:off x="423325" y="4700925"/>
            <a:ext cx="3713100" cy="23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u="sng">
                <a:solidFill>
                  <a:schemeClr val="hlink"/>
                </a:solidFill>
                <a:latin typeface="Ubuntu"/>
                <a:ea typeface="Ubuntu"/>
                <a:cs typeface="Ubuntu"/>
                <a:sym typeface="Ubuntu"/>
                <a:hlinkClick r:id="rId4"/>
              </a:rPr>
              <a:t>Jared Kaplan &amp; Al, 2020, </a:t>
            </a:r>
            <a:r>
              <a:rPr lang="en" sz="800" u="sng">
                <a:solidFill>
                  <a:schemeClr val="hlink"/>
                </a:solidFill>
                <a:latin typeface="Ubuntu"/>
                <a:ea typeface="Ubuntu"/>
                <a:cs typeface="Ubuntu"/>
                <a:sym typeface="Ubuntu"/>
                <a:hlinkClick r:id="rId5"/>
              </a:rPr>
              <a:t>Scaling Laws for Neural Language Models </a:t>
            </a:r>
            <a:endParaRPr sz="800">
              <a:solidFill>
                <a:schemeClr val="dk2"/>
              </a:solidFill>
              <a:latin typeface="Ubuntu"/>
              <a:ea typeface="Ubuntu"/>
              <a:cs typeface="Ubuntu"/>
              <a:sym typeface="Ubuntu"/>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5">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5">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5">
                                            <p:txEl>
                                              <p:pRg end="2" st="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27"/>
          <p:cNvSpPr txBox="1"/>
          <p:nvPr>
            <p:ph idx="1" type="body"/>
          </p:nvPr>
        </p:nvSpPr>
        <p:spPr>
          <a:xfrm>
            <a:off x="189375" y="630300"/>
            <a:ext cx="5998800" cy="605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solidFill>
                  <a:srgbClr val="011C5D"/>
                </a:solidFill>
              </a:rPr>
              <a:t>Training process</a:t>
            </a:r>
            <a:endParaRPr>
              <a:solidFill>
                <a:srgbClr val="011C5D"/>
              </a:solidFill>
            </a:endParaRPr>
          </a:p>
        </p:txBody>
      </p:sp>
      <p:sp>
        <p:nvSpPr>
          <p:cNvPr id="253" name="Google Shape;253;p2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254" name="Google Shape;254;p27"/>
          <p:cNvSpPr txBox="1"/>
          <p:nvPr>
            <p:ph type="title"/>
          </p:nvPr>
        </p:nvSpPr>
        <p:spPr>
          <a:xfrm>
            <a:off x="0" y="0"/>
            <a:ext cx="7595700" cy="51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I.A.7 Training Process</a:t>
            </a:r>
            <a:endParaRPr/>
          </a:p>
        </p:txBody>
      </p:sp>
      <p:sp>
        <p:nvSpPr>
          <p:cNvPr id="255" name="Google Shape;255;p27"/>
          <p:cNvSpPr txBox="1"/>
          <p:nvPr/>
        </p:nvSpPr>
        <p:spPr>
          <a:xfrm>
            <a:off x="164950" y="1353525"/>
            <a:ext cx="6906900" cy="160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011C5D"/>
                </a:solidFill>
                <a:latin typeface="Ubuntu"/>
                <a:ea typeface="Ubuntu"/>
                <a:cs typeface="Ubuntu"/>
                <a:sym typeface="Ubuntu"/>
              </a:rPr>
              <a:t>Steps </a:t>
            </a:r>
            <a:endParaRPr sz="1200">
              <a:solidFill>
                <a:srgbClr val="011C5D"/>
              </a:solidFill>
              <a:latin typeface="Ubuntu"/>
              <a:ea typeface="Ubuntu"/>
              <a:cs typeface="Ubuntu"/>
              <a:sym typeface="Ubuntu"/>
            </a:endParaRPr>
          </a:p>
          <a:p>
            <a:pPr indent="0" lvl="0" marL="0" rtl="0" algn="l">
              <a:spcBef>
                <a:spcPts val="0"/>
              </a:spcBef>
              <a:spcAft>
                <a:spcPts val="0"/>
              </a:spcAft>
              <a:buNone/>
            </a:pPr>
            <a:r>
              <a:t/>
            </a:r>
            <a:endParaRPr sz="1200">
              <a:solidFill>
                <a:srgbClr val="011C5D"/>
              </a:solidFill>
              <a:latin typeface="Ubuntu"/>
              <a:ea typeface="Ubuntu"/>
              <a:cs typeface="Ubuntu"/>
              <a:sym typeface="Ubuntu"/>
            </a:endParaRPr>
          </a:p>
          <a:p>
            <a:pPr indent="-304800" lvl="0" marL="457200" rtl="0" algn="l">
              <a:spcBef>
                <a:spcPts val="0"/>
              </a:spcBef>
              <a:spcAft>
                <a:spcPts val="0"/>
              </a:spcAft>
              <a:buClr>
                <a:srgbClr val="011C5D"/>
              </a:buClr>
              <a:buSzPts val="1200"/>
              <a:buFont typeface="Ubuntu"/>
              <a:buAutoNum type="arabicPeriod"/>
            </a:pPr>
            <a:r>
              <a:rPr lang="en" sz="1200">
                <a:solidFill>
                  <a:srgbClr val="011C5D"/>
                </a:solidFill>
                <a:latin typeface="Ubuntu"/>
                <a:ea typeface="Ubuntu"/>
                <a:cs typeface="Ubuntu"/>
                <a:sym typeface="Ubuntu"/>
              </a:rPr>
              <a:t>Find scaling </a:t>
            </a:r>
            <a:r>
              <a:rPr lang="en" sz="1200">
                <a:solidFill>
                  <a:srgbClr val="011C5D"/>
                </a:solidFill>
                <a:latin typeface="Ubuntu"/>
                <a:ea typeface="Ubuntu"/>
                <a:cs typeface="Ubuntu"/>
                <a:sym typeface="Ubuntu"/>
              </a:rPr>
              <a:t>recipes</a:t>
            </a:r>
            <a:r>
              <a:rPr lang="en" sz="1200">
                <a:solidFill>
                  <a:srgbClr val="011C5D"/>
                </a:solidFill>
                <a:latin typeface="Ubuntu"/>
                <a:ea typeface="Ubuntu"/>
                <a:cs typeface="Ubuntu"/>
                <a:sym typeface="Ubuntu"/>
              </a:rPr>
              <a:t> (example: learning rate decrease if the size of the model </a:t>
            </a:r>
            <a:r>
              <a:rPr lang="en" sz="1200">
                <a:solidFill>
                  <a:srgbClr val="011C5D"/>
                </a:solidFill>
                <a:latin typeface="Ubuntu"/>
                <a:ea typeface="Ubuntu"/>
                <a:cs typeface="Ubuntu"/>
                <a:sym typeface="Ubuntu"/>
              </a:rPr>
              <a:t>increase</a:t>
            </a:r>
            <a:r>
              <a:rPr lang="en" sz="1200">
                <a:solidFill>
                  <a:srgbClr val="011C5D"/>
                </a:solidFill>
                <a:latin typeface="Ubuntu"/>
                <a:ea typeface="Ubuntu"/>
                <a:cs typeface="Ubuntu"/>
                <a:sym typeface="Ubuntu"/>
              </a:rPr>
              <a:t>)</a:t>
            </a:r>
            <a:endParaRPr sz="1200">
              <a:solidFill>
                <a:srgbClr val="011C5D"/>
              </a:solidFill>
              <a:latin typeface="Ubuntu"/>
              <a:ea typeface="Ubuntu"/>
              <a:cs typeface="Ubuntu"/>
              <a:sym typeface="Ubuntu"/>
            </a:endParaRPr>
          </a:p>
          <a:p>
            <a:pPr indent="-304800" lvl="0" marL="457200" rtl="0" algn="l">
              <a:spcBef>
                <a:spcPts val="0"/>
              </a:spcBef>
              <a:spcAft>
                <a:spcPts val="0"/>
              </a:spcAft>
              <a:buClr>
                <a:srgbClr val="011C5D"/>
              </a:buClr>
              <a:buSzPts val="1200"/>
              <a:buFont typeface="Ubuntu"/>
              <a:buAutoNum type="arabicPeriod"/>
            </a:pPr>
            <a:r>
              <a:rPr lang="en" sz="1200">
                <a:solidFill>
                  <a:srgbClr val="011C5D"/>
                </a:solidFill>
                <a:latin typeface="Ubuntu"/>
                <a:ea typeface="Ubuntu"/>
                <a:cs typeface="Ubuntu"/>
                <a:sym typeface="Ubuntu"/>
              </a:rPr>
              <a:t>Tune hyper parameters on small models of differents size</a:t>
            </a:r>
            <a:endParaRPr sz="1200">
              <a:solidFill>
                <a:srgbClr val="011C5D"/>
              </a:solidFill>
              <a:latin typeface="Ubuntu"/>
              <a:ea typeface="Ubuntu"/>
              <a:cs typeface="Ubuntu"/>
              <a:sym typeface="Ubuntu"/>
            </a:endParaRPr>
          </a:p>
          <a:p>
            <a:pPr indent="-304800" lvl="0" marL="457200" rtl="0" algn="l">
              <a:spcBef>
                <a:spcPts val="0"/>
              </a:spcBef>
              <a:spcAft>
                <a:spcPts val="0"/>
              </a:spcAft>
              <a:buClr>
                <a:srgbClr val="011C5D"/>
              </a:buClr>
              <a:buSzPts val="1200"/>
              <a:buFont typeface="Ubuntu"/>
              <a:buAutoNum type="arabicPeriod"/>
            </a:pPr>
            <a:r>
              <a:rPr lang="en" sz="1200">
                <a:solidFill>
                  <a:srgbClr val="011C5D"/>
                </a:solidFill>
                <a:latin typeface="Ubuntu"/>
                <a:ea typeface="Ubuntu"/>
                <a:cs typeface="Ubuntu"/>
                <a:sym typeface="Ubuntu"/>
              </a:rPr>
              <a:t>Choose the best models among the smallest ones</a:t>
            </a:r>
            <a:endParaRPr sz="1200">
              <a:solidFill>
                <a:srgbClr val="011C5D"/>
              </a:solidFill>
              <a:latin typeface="Ubuntu"/>
              <a:ea typeface="Ubuntu"/>
              <a:cs typeface="Ubuntu"/>
              <a:sym typeface="Ubuntu"/>
            </a:endParaRPr>
          </a:p>
          <a:p>
            <a:pPr indent="-304800" lvl="0" marL="457200" rtl="0" algn="l">
              <a:spcBef>
                <a:spcPts val="0"/>
              </a:spcBef>
              <a:spcAft>
                <a:spcPts val="0"/>
              </a:spcAft>
              <a:buClr>
                <a:srgbClr val="011C5D"/>
              </a:buClr>
              <a:buSzPts val="1200"/>
              <a:buFont typeface="Ubuntu"/>
              <a:buAutoNum type="arabicPeriod"/>
            </a:pPr>
            <a:r>
              <a:rPr lang="en" sz="1200">
                <a:solidFill>
                  <a:srgbClr val="011C5D"/>
                </a:solidFill>
                <a:latin typeface="Ubuntu"/>
                <a:ea typeface="Ubuntu"/>
                <a:cs typeface="Ubuntu"/>
                <a:sym typeface="Ubuntu"/>
              </a:rPr>
              <a:t>Train the </a:t>
            </a:r>
            <a:r>
              <a:rPr lang="en" sz="1200">
                <a:solidFill>
                  <a:srgbClr val="011C5D"/>
                </a:solidFill>
                <a:latin typeface="Ubuntu"/>
                <a:ea typeface="Ubuntu"/>
                <a:cs typeface="Ubuntu"/>
                <a:sym typeface="Ubuntu"/>
              </a:rPr>
              <a:t>biggest</a:t>
            </a:r>
            <a:r>
              <a:rPr lang="en" sz="1200">
                <a:solidFill>
                  <a:srgbClr val="011C5D"/>
                </a:solidFill>
                <a:latin typeface="Ubuntu"/>
                <a:ea typeface="Ubuntu"/>
                <a:cs typeface="Ubuntu"/>
                <a:sym typeface="Ubuntu"/>
              </a:rPr>
              <a:t> model with the </a:t>
            </a:r>
            <a:endParaRPr sz="1200">
              <a:solidFill>
                <a:srgbClr val="011C5D"/>
              </a:solidFill>
              <a:latin typeface="Ubuntu"/>
              <a:ea typeface="Ubuntu"/>
              <a:cs typeface="Ubuntu"/>
              <a:sym typeface="Ubuntu"/>
            </a:endParaRPr>
          </a:p>
          <a:p>
            <a:pPr indent="0" lvl="0" marL="0" rtl="0" algn="l">
              <a:spcBef>
                <a:spcPts val="0"/>
              </a:spcBef>
              <a:spcAft>
                <a:spcPts val="0"/>
              </a:spcAft>
              <a:buNone/>
            </a:pPr>
            <a:r>
              <a:t/>
            </a:r>
            <a:endParaRPr sz="1200">
              <a:solidFill>
                <a:srgbClr val="011C5D"/>
              </a:solidFill>
              <a:latin typeface="Ubuntu"/>
              <a:ea typeface="Ubuntu"/>
              <a:cs typeface="Ubuntu"/>
              <a:sym typeface="Ubuntu"/>
            </a:endParaRPr>
          </a:p>
          <a:p>
            <a:pPr indent="0" lvl="0" marL="0" rtl="0" algn="l">
              <a:spcBef>
                <a:spcPts val="0"/>
              </a:spcBef>
              <a:spcAft>
                <a:spcPts val="0"/>
              </a:spcAft>
              <a:buNone/>
            </a:pPr>
            <a:r>
              <a:t/>
            </a:r>
            <a:endParaRPr i="1" sz="1200">
              <a:solidFill>
                <a:srgbClr val="011C5D"/>
              </a:solidFill>
              <a:latin typeface="Ubuntu"/>
              <a:ea typeface="Ubuntu"/>
              <a:cs typeface="Ubuntu"/>
              <a:sym typeface="Ubuntu"/>
            </a:endParaRPr>
          </a:p>
        </p:txBody>
      </p:sp>
      <p:sp>
        <p:nvSpPr>
          <p:cNvPr id="256" name="Google Shape;256;p27"/>
          <p:cNvSpPr txBox="1"/>
          <p:nvPr/>
        </p:nvSpPr>
        <p:spPr>
          <a:xfrm>
            <a:off x="4572000" y="4663225"/>
            <a:ext cx="4176900" cy="23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u="sng">
                <a:solidFill>
                  <a:schemeClr val="hlink"/>
                </a:solidFill>
                <a:hlinkClick r:id="rId3"/>
              </a:rPr>
              <a:t>Stanford CS229 I Machine Learning I Building Large Language Models (LLMs) [Youtube]</a:t>
            </a:r>
            <a:endParaRPr sz="800">
              <a:solidFill>
                <a:schemeClr val="dk2"/>
              </a:solidFill>
            </a:endParaRPr>
          </a:p>
        </p:txBody>
      </p:sp>
      <p:pic>
        <p:nvPicPr>
          <p:cNvPr id="257" name="Google Shape;257;p27"/>
          <p:cNvPicPr preferRelativeResize="0"/>
          <p:nvPr/>
        </p:nvPicPr>
        <p:blipFill>
          <a:blip r:embed="rId4">
            <a:alphaModFix/>
          </a:blip>
          <a:stretch>
            <a:fillRect/>
          </a:stretch>
        </p:blipFill>
        <p:spPr>
          <a:xfrm>
            <a:off x="4627275" y="2296575"/>
            <a:ext cx="3845174" cy="2275600"/>
          </a:xfrm>
          <a:prstGeom prst="rect">
            <a:avLst/>
          </a:prstGeom>
          <a:noFill/>
          <a:ln>
            <a:noFill/>
          </a:ln>
        </p:spPr>
      </p:pic>
      <p:sp>
        <p:nvSpPr>
          <p:cNvPr id="258" name="Google Shape;258;p27"/>
          <p:cNvSpPr txBox="1"/>
          <p:nvPr/>
        </p:nvSpPr>
        <p:spPr>
          <a:xfrm>
            <a:off x="573250" y="3263200"/>
            <a:ext cx="4550700" cy="90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dk1"/>
                </a:solidFill>
                <a:latin typeface="Ubuntu"/>
                <a:ea typeface="Ubuntu"/>
                <a:cs typeface="Ubuntu"/>
                <a:sym typeface="Ubuntu"/>
              </a:rPr>
              <a:t>Q. Should I use Transformers or LSTM ? </a:t>
            </a:r>
            <a:endParaRPr sz="1500">
              <a:solidFill>
                <a:schemeClr val="dk1"/>
              </a:solidFill>
              <a:latin typeface="Ubuntu"/>
              <a:ea typeface="Ubuntu"/>
              <a:cs typeface="Ubuntu"/>
              <a:sym typeface="Ubuntu"/>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5">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5">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5">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5">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5">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5">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5">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5">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28"/>
          <p:cNvSpPr txBox="1"/>
          <p:nvPr>
            <p:ph idx="1" type="body"/>
          </p:nvPr>
        </p:nvSpPr>
        <p:spPr>
          <a:xfrm>
            <a:off x="0" y="4749900"/>
            <a:ext cx="5998800" cy="3936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sz="800" u="sng">
                <a:solidFill>
                  <a:schemeClr val="accent5"/>
                </a:solidFill>
                <a:hlinkClick r:id="rId3">
                  <a:extLst>
                    <a:ext uri="{A12FA001-AC4F-418D-AE19-62706E023703}">
                      <ahyp:hlinkClr val="tx"/>
                    </a:ext>
                  </a:extLst>
                </a:hlinkClick>
              </a:rPr>
              <a:t>Jordan Hoffmann &amp; Al, 2023, </a:t>
            </a:r>
            <a:r>
              <a:rPr lang="en" sz="800" u="sng">
                <a:solidFill>
                  <a:schemeClr val="hlink"/>
                </a:solidFill>
                <a:hlinkClick r:id="rId4"/>
              </a:rPr>
              <a:t>Chinchilla, Training Compute-Optimal Large Language Models</a:t>
            </a:r>
            <a:endParaRPr sz="800"/>
          </a:p>
        </p:txBody>
      </p:sp>
      <p:sp>
        <p:nvSpPr>
          <p:cNvPr id="264" name="Google Shape;264;p2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265" name="Google Shape;265;p28"/>
          <p:cNvSpPr txBox="1"/>
          <p:nvPr>
            <p:ph type="title"/>
          </p:nvPr>
        </p:nvSpPr>
        <p:spPr>
          <a:xfrm>
            <a:off x="0" y="0"/>
            <a:ext cx="7595700" cy="51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I.A.8 Cost &amp; Optimizations</a:t>
            </a:r>
            <a:endParaRPr/>
          </a:p>
        </p:txBody>
      </p:sp>
      <p:pic>
        <p:nvPicPr>
          <p:cNvPr id="266" name="Google Shape;266;p28"/>
          <p:cNvPicPr preferRelativeResize="0"/>
          <p:nvPr/>
        </p:nvPicPr>
        <p:blipFill>
          <a:blip r:embed="rId5">
            <a:alphaModFix/>
          </a:blip>
          <a:stretch>
            <a:fillRect/>
          </a:stretch>
        </p:blipFill>
        <p:spPr>
          <a:xfrm>
            <a:off x="458600" y="2162925"/>
            <a:ext cx="7305748" cy="2283050"/>
          </a:xfrm>
          <a:prstGeom prst="rect">
            <a:avLst/>
          </a:prstGeom>
          <a:noFill/>
          <a:ln>
            <a:noFill/>
          </a:ln>
        </p:spPr>
      </p:pic>
      <p:sp>
        <p:nvSpPr>
          <p:cNvPr id="267" name="Google Shape;267;p28"/>
          <p:cNvSpPr txBox="1"/>
          <p:nvPr/>
        </p:nvSpPr>
        <p:spPr>
          <a:xfrm>
            <a:off x="346975" y="1284400"/>
            <a:ext cx="8233800" cy="643800"/>
          </a:xfrm>
          <a:prstGeom prst="rect">
            <a:avLst/>
          </a:prstGeom>
          <a:noFill/>
          <a:ln>
            <a:noFill/>
          </a:ln>
        </p:spPr>
        <p:txBody>
          <a:bodyPr anchorCtr="0" anchor="t" bIns="91425" lIns="91425" spcFirstLastPara="1" rIns="91425" wrap="square" tIns="91425">
            <a:noAutofit/>
          </a:bodyPr>
          <a:lstStyle/>
          <a:p>
            <a:pPr indent="-311150" lvl="0" marL="457200" rtl="0" algn="l">
              <a:spcBef>
                <a:spcPts val="0"/>
              </a:spcBef>
              <a:spcAft>
                <a:spcPts val="0"/>
              </a:spcAft>
              <a:buClr>
                <a:srgbClr val="011C5D"/>
              </a:buClr>
              <a:buSzPts val="1300"/>
              <a:buFont typeface="Ubuntu"/>
              <a:buAutoNum type="arabicPeriod"/>
            </a:pPr>
            <a:r>
              <a:rPr lang="en" sz="1300">
                <a:solidFill>
                  <a:srgbClr val="011C5D"/>
                </a:solidFill>
                <a:latin typeface="Ubuntu"/>
                <a:ea typeface="Ubuntu"/>
                <a:cs typeface="Ubuntu"/>
                <a:sym typeface="Ubuntu"/>
              </a:rPr>
              <a:t>D</a:t>
            </a:r>
            <a:r>
              <a:rPr lang="en" sz="1300">
                <a:solidFill>
                  <a:srgbClr val="011C5D"/>
                </a:solidFill>
                <a:latin typeface="Ubuntu"/>
                <a:ea typeface="Ubuntu"/>
                <a:cs typeface="Ubuntu"/>
                <a:sym typeface="Ubuntu"/>
              </a:rPr>
              <a:t>isplay all the models with same amount of compute (left figure)</a:t>
            </a:r>
            <a:endParaRPr sz="1300">
              <a:solidFill>
                <a:srgbClr val="011C5D"/>
              </a:solidFill>
              <a:latin typeface="Ubuntu"/>
              <a:ea typeface="Ubuntu"/>
              <a:cs typeface="Ubuntu"/>
              <a:sym typeface="Ubuntu"/>
            </a:endParaRPr>
          </a:p>
          <a:p>
            <a:pPr indent="-311150" lvl="0" marL="457200" rtl="0" algn="l">
              <a:spcBef>
                <a:spcPts val="0"/>
              </a:spcBef>
              <a:spcAft>
                <a:spcPts val="0"/>
              </a:spcAft>
              <a:buClr>
                <a:srgbClr val="011C5D"/>
              </a:buClr>
              <a:buSzPts val="1300"/>
              <a:buFont typeface="Ubuntu"/>
              <a:buAutoNum type="arabicPeriod"/>
            </a:pPr>
            <a:r>
              <a:rPr lang="en" sz="1300">
                <a:solidFill>
                  <a:srgbClr val="011C5D"/>
                </a:solidFill>
                <a:latin typeface="Ubuntu"/>
                <a:ea typeface="Ubuntu"/>
                <a:cs typeface="Ubuntu"/>
                <a:sym typeface="Ubuntu"/>
              </a:rPr>
              <a:t>Select the best model for each compute in terms of training loss (middle &amp; right figure)</a:t>
            </a:r>
            <a:endParaRPr sz="1300">
              <a:solidFill>
                <a:srgbClr val="011C5D"/>
              </a:solidFill>
              <a:latin typeface="Ubuntu"/>
              <a:ea typeface="Ubuntu"/>
              <a:cs typeface="Ubuntu"/>
              <a:sym typeface="Ubuntu"/>
            </a:endParaRPr>
          </a:p>
          <a:p>
            <a:pPr indent="-311150" lvl="0" marL="457200" rtl="0" algn="l">
              <a:spcBef>
                <a:spcPts val="0"/>
              </a:spcBef>
              <a:spcAft>
                <a:spcPts val="0"/>
              </a:spcAft>
              <a:buClr>
                <a:srgbClr val="011C5D"/>
              </a:buClr>
              <a:buSzPts val="1300"/>
              <a:buFont typeface="Ubuntu"/>
              <a:buAutoNum type="arabicPeriod"/>
            </a:pPr>
            <a:r>
              <a:rPr lang="en" sz="1300">
                <a:solidFill>
                  <a:srgbClr val="011C5D"/>
                </a:solidFill>
                <a:latin typeface="Ubuntu"/>
                <a:ea typeface="Ubuntu"/>
                <a:cs typeface="Ubuntu"/>
                <a:sym typeface="Ubuntu"/>
              </a:rPr>
              <a:t>Extrapolate to get the best model &amp; data size for your compute (1.4T tokens and 63B param)</a:t>
            </a:r>
            <a:endParaRPr sz="1300">
              <a:solidFill>
                <a:srgbClr val="011C5D"/>
              </a:solidFill>
              <a:latin typeface="Ubuntu"/>
              <a:ea typeface="Ubuntu"/>
              <a:cs typeface="Ubuntu"/>
              <a:sym typeface="Ubuntu"/>
            </a:endParaRPr>
          </a:p>
        </p:txBody>
      </p:sp>
      <p:sp>
        <p:nvSpPr>
          <p:cNvPr id="268" name="Google Shape;268;p28"/>
          <p:cNvSpPr txBox="1"/>
          <p:nvPr>
            <p:ph idx="1" type="body"/>
          </p:nvPr>
        </p:nvSpPr>
        <p:spPr>
          <a:xfrm>
            <a:off x="181125" y="679300"/>
            <a:ext cx="5998800" cy="605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solidFill>
                  <a:srgbClr val="011C5D"/>
                </a:solidFill>
              </a:rPr>
              <a:t>Optimal model and data size</a:t>
            </a:r>
            <a:endParaRPr>
              <a:solidFill>
                <a:srgbClr val="011C5D"/>
              </a:solidFill>
            </a:endParaRPr>
          </a:p>
        </p:txBody>
      </p:sp>
      <p:cxnSp>
        <p:nvCxnSpPr>
          <p:cNvPr id="269" name="Google Shape;269;p28"/>
          <p:cNvCxnSpPr/>
          <p:nvPr/>
        </p:nvCxnSpPr>
        <p:spPr>
          <a:xfrm flipH="1" rot="10800000">
            <a:off x="2081400" y="3906925"/>
            <a:ext cx="70800" cy="282300"/>
          </a:xfrm>
          <a:prstGeom prst="straightConnector1">
            <a:avLst/>
          </a:prstGeom>
          <a:noFill/>
          <a:ln cap="flat" cmpd="sng" w="9525">
            <a:solidFill>
              <a:schemeClr val="dk2"/>
            </a:solidFill>
            <a:prstDash val="solid"/>
            <a:round/>
            <a:headEnd len="med" w="med" type="none"/>
            <a:tailEnd len="med" w="med" type="triangle"/>
          </a:ln>
        </p:spPr>
      </p:cxnSp>
      <p:cxnSp>
        <p:nvCxnSpPr>
          <p:cNvPr id="270" name="Google Shape;270;p28"/>
          <p:cNvCxnSpPr/>
          <p:nvPr/>
        </p:nvCxnSpPr>
        <p:spPr>
          <a:xfrm flipH="1" rot="10800000">
            <a:off x="1437575" y="2895225"/>
            <a:ext cx="81900" cy="332700"/>
          </a:xfrm>
          <a:prstGeom prst="straightConnector1">
            <a:avLst/>
          </a:prstGeom>
          <a:noFill/>
          <a:ln cap="flat" cmpd="sng" w="9525">
            <a:solidFill>
              <a:schemeClr val="dk2"/>
            </a:solidFill>
            <a:prstDash val="solid"/>
            <a:round/>
            <a:headEnd len="med" w="med" type="none"/>
            <a:tailEnd len="med" w="med" type="triangle"/>
          </a:ln>
        </p:spPr>
      </p:cxnSp>
      <p:cxnSp>
        <p:nvCxnSpPr>
          <p:cNvPr id="271" name="Google Shape;271;p28"/>
          <p:cNvCxnSpPr/>
          <p:nvPr/>
        </p:nvCxnSpPr>
        <p:spPr>
          <a:xfrm flipH="1" rot="10800000">
            <a:off x="1807975" y="3435675"/>
            <a:ext cx="57900" cy="3126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2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277" name="Google Shape;277;p29"/>
          <p:cNvSpPr txBox="1"/>
          <p:nvPr>
            <p:ph type="title"/>
          </p:nvPr>
        </p:nvSpPr>
        <p:spPr>
          <a:xfrm>
            <a:off x="0" y="0"/>
            <a:ext cx="7595700" cy="51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I.A.8 Cost &amp; Optimizations</a:t>
            </a:r>
            <a:endParaRPr/>
          </a:p>
        </p:txBody>
      </p:sp>
      <p:sp>
        <p:nvSpPr>
          <p:cNvPr id="278" name="Google Shape;278;p29"/>
          <p:cNvSpPr txBox="1"/>
          <p:nvPr/>
        </p:nvSpPr>
        <p:spPr>
          <a:xfrm>
            <a:off x="458600" y="546225"/>
            <a:ext cx="6138300" cy="25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p:txBody>
      </p:sp>
      <p:sp>
        <p:nvSpPr>
          <p:cNvPr id="279" name="Google Shape;279;p29"/>
          <p:cNvSpPr txBox="1"/>
          <p:nvPr/>
        </p:nvSpPr>
        <p:spPr>
          <a:xfrm>
            <a:off x="346975" y="1496075"/>
            <a:ext cx="8233800" cy="64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011C5D"/>
                </a:solidFill>
                <a:latin typeface="Ubuntu"/>
                <a:ea typeface="Ubuntu"/>
                <a:cs typeface="Ubuntu"/>
                <a:sym typeface="Ubuntu"/>
              </a:rPr>
              <a:t>LLAMA 3 400B cost approx. $80m</a:t>
            </a:r>
            <a:endParaRPr sz="1100">
              <a:solidFill>
                <a:srgbClr val="011C5D"/>
              </a:solidFill>
              <a:latin typeface="Ubuntu"/>
              <a:ea typeface="Ubuntu"/>
              <a:cs typeface="Ubuntu"/>
              <a:sym typeface="Ubuntu"/>
            </a:endParaRPr>
          </a:p>
          <a:p>
            <a:pPr indent="0" lvl="0" marL="0" rtl="0" algn="l">
              <a:spcBef>
                <a:spcPts val="0"/>
              </a:spcBef>
              <a:spcAft>
                <a:spcPts val="0"/>
              </a:spcAft>
              <a:buNone/>
            </a:pPr>
            <a:r>
              <a:t/>
            </a:r>
            <a:endParaRPr sz="1100" u="sng">
              <a:solidFill>
                <a:srgbClr val="011C5D"/>
              </a:solidFill>
              <a:latin typeface="Ubuntu"/>
              <a:ea typeface="Ubuntu"/>
              <a:cs typeface="Ubuntu"/>
              <a:sym typeface="Ubuntu"/>
            </a:endParaRPr>
          </a:p>
          <a:p>
            <a:pPr indent="0" lvl="0" marL="0" rtl="0" algn="l">
              <a:spcBef>
                <a:spcPts val="0"/>
              </a:spcBef>
              <a:spcAft>
                <a:spcPts val="0"/>
              </a:spcAft>
              <a:buNone/>
            </a:pPr>
            <a:r>
              <a:rPr lang="en" sz="1100">
                <a:solidFill>
                  <a:srgbClr val="011C5D"/>
                </a:solidFill>
                <a:latin typeface="Ubuntu"/>
                <a:ea typeface="Ubuntu"/>
                <a:cs typeface="Ubuntu"/>
                <a:sym typeface="Ubuntu"/>
              </a:rPr>
              <a:t>Carbon emitted approx. 2K tickets Tunis - New York</a:t>
            </a:r>
            <a:endParaRPr sz="1100">
              <a:solidFill>
                <a:srgbClr val="011C5D"/>
              </a:solidFill>
              <a:latin typeface="Ubuntu"/>
              <a:ea typeface="Ubuntu"/>
              <a:cs typeface="Ubuntu"/>
              <a:sym typeface="Ubuntu"/>
            </a:endParaRPr>
          </a:p>
          <a:p>
            <a:pPr indent="0" lvl="0" marL="0" rtl="0" algn="l">
              <a:spcBef>
                <a:spcPts val="0"/>
              </a:spcBef>
              <a:spcAft>
                <a:spcPts val="0"/>
              </a:spcAft>
              <a:buClr>
                <a:schemeClr val="dk1"/>
              </a:buClr>
              <a:buSzPts val="1100"/>
              <a:buFont typeface="Arial"/>
              <a:buNone/>
            </a:pPr>
            <a:r>
              <a:rPr lang="en" sz="1100" u="sng">
                <a:solidFill>
                  <a:srgbClr val="011C5D"/>
                </a:solidFill>
                <a:latin typeface="Ubuntu"/>
                <a:ea typeface="Ubuntu"/>
                <a:cs typeface="Ubuntu"/>
                <a:sym typeface="Ubuntu"/>
              </a:rPr>
              <a:t> </a:t>
            </a:r>
            <a:endParaRPr sz="1500" u="sng">
              <a:solidFill>
                <a:srgbClr val="011C5D"/>
              </a:solidFill>
              <a:latin typeface="Ubuntu"/>
              <a:ea typeface="Ubuntu"/>
              <a:cs typeface="Ubuntu"/>
              <a:sym typeface="Ubuntu"/>
            </a:endParaRPr>
          </a:p>
        </p:txBody>
      </p:sp>
      <p:sp>
        <p:nvSpPr>
          <p:cNvPr id="280" name="Google Shape;280;p29"/>
          <p:cNvSpPr txBox="1"/>
          <p:nvPr>
            <p:ph idx="1" type="body"/>
          </p:nvPr>
        </p:nvSpPr>
        <p:spPr>
          <a:xfrm>
            <a:off x="189375" y="630300"/>
            <a:ext cx="5998800" cy="605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solidFill>
                  <a:srgbClr val="011C5D"/>
                </a:solidFill>
              </a:rPr>
              <a:t>How much it costs ?</a:t>
            </a:r>
            <a:endParaRPr>
              <a:solidFill>
                <a:srgbClr val="011C5D"/>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3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286" name="Google Shape;286;p30"/>
          <p:cNvSpPr txBox="1"/>
          <p:nvPr>
            <p:ph type="title"/>
          </p:nvPr>
        </p:nvSpPr>
        <p:spPr>
          <a:xfrm>
            <a:off x="311700" y="374225"/>
            <a:ext cx="8520600" cy="841800"/>
          </a:xfrm>
          <a:prstGeom prst="rect">
            <a:avLst/>
          </a:prstGeom>
        </p:spPr>
        <p:txBody>
          <a:bodyPr anchorCtr="0" anchor="ctr" bIns="91425" lIns="91425" spcFirstLastPara="1" rIns="91425" wrap="square" tIns="91425">
            <a:normAutofit/>
          </a:bodyPr>
          <a:lstStyle/>
          <a:p>
            <a:pPr indent="0" lvl="0" marL="457200" rtl="0" algn="ctr">
              <a:spcBef>
                <a:spcPts val="0"/>
              </a:spcBef>
              <a:spcAft>
                <a:spcPts val="0"/>
              </a:spcAft>
              <a:buNone/>
            </a:pPr>
            <a:r>
              <a:rPr lang="en"/>
              <a:t>I.B Fine tuning Large Language Model</a:t>
            </a:r>
            <a:endParaRPr/>
          </a:p>
        </p:txBody>
      </p:sp>
      <p:pic>
        <p:nvPicPr>
          <p:cNvPr id="287" name="Google Shape;287;p30"/>
          <p:cNvPicPr preferRelativeResize="0"/>
          <p:nvPr/>
        </p:nvPicPr>
        <p:blipFill>
          <a:blip r:embed="rId3">
            <a:alphaModFix/>
          </a:blip>
          <a:stretch>
            <a:fillRect/>
          </a:stretch>
        </p:blipFill>
        <p:spPr>
          <a:xfrm>
            <a:off x="2996625" y="1398100"/>
            <a:ext cx="4539549" cy="2637525"/>
          </a:xfrm>
          <a:prstGeom prst="rect">
            <a:avLst/>
          </a:prstGeom>
          <a:noFill/>
          <a:ln>
            <a:noFill/>
          </a:ln>
        </p:spPr>
      </p:pic>
      <p:sp>
        <p:nvSpPr>
          <p:cNvPr id="288" name="Google Shape;288;p30"/>
          <p:cNvSpPr/>
          <p:nvPr/>
        </p:nvSpPr>
        <p:spPr>
          <a:xfrm>
            <a:off x="4877775" y="1312375"/>
            <a:ext cx="3878100" cy="2445600"/>
          </a:xfrm>
          <a:prstGeom prst="roundRect">
            <a:avLst>
              <a:gd fmla="val 16667" name="adj"/>
            </a:avLst>
          </a:prstGeom>
          <a:noFill/>
          <a:ln cap="flat" cmpd="sng" w="28575">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89" name="Google Shape;289;p30"/>
          <p:cNvSpPr txBox="1"/>
          <p:nvPr/>
        </p:nvSpPr>
        <p:spPr>
          <a:xfrm>
            <a:off x="6983100" y="2961550"/>
            <a:ext cx="2160900" cy="52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12316A"/>
                </a:solidFill>
              </a:rPr>
              <a:t>Post</a:t>
            </a:r>
            <a:r>
              <a:rPr b="1" lang="en" sz="1200">
                <a:solidFill>
                  <a:srgbClr val="12316A"/>
                </a:solidFill>
              </a:rPr>
              <a:t> training phase</a:t>
            </a:r>
            <a:endParaRPr b="1" sz="1200">
              <a:solidFill>
                <a:srgbClr val="12316A"/>
              </a:solidFill>
            </a:endParaRPr>
          </a:p>
          <a:p>
            <a:pPr indent="0" lvl="0" marL="0" rtl="0" algn="l">
              <a:spcBef>
                <a:spcPts val="0"/>
              </a:spcBef>
              <a:spcAft>
                <a:spcPts val="0"/>
              </a:spcAft>
              <a:buNone/>
            </a:pPr>
            <a:r>
              <a:t/>
            </a:r>
            <a:endParaRPr sz="1200">
              <a:solidFill>
                <a:schemeClr val="dk2"/>
              </a:solidFill>
            </a:endParaRPr>
          </a:p>
        </p:txBody>
      </p:sp>
      <p:sp>
        <p:nvSpPr>
          <p:cNvPr id="290" name="Google Shape;290;p30"/>
          <p:cNvSpPr txBox="1"/>
          <p:nvPr/>
        </p:nvSpPr>
        <p:spPr>
          <a:xfrm>
            <a:off x="138700" y="1709250"/>
            <a:ext cx="2949900" cy="1725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1300" u="sng">
                <a:solidFill>
                  <a:schemeClr val="accent5"/>
                </a:solidFill>
                <a:latin typeface="Ubuntu"/>
                <a:ea typeface="Ubuntu"/>
                <a:cs typeface="Ubuntu"/>
                <a:sym typeface="Ubuntu"/>
                <a:hlinkClick action="ppaction://hlinksldjump" r:id="rId4">
                  <a:extLst>
                    <a:ext uri="{A12FA001-AC4F-418D-AE19-62706E023703}">
                      <ahyp:hlinkClr val="tx"/>
                    </a:ext>
                  </a:extLst>
                </a:hlinkClick>
              </a:rPr>
              <a:t>B. Fine tuning a Large Language Model</a:t>
            </a:r>
            <a:endParaRPr b="1" sz="1300">
              <a:solidFill>
                <a:srgbClr val="0E2356"/>
              </a:solidFill>
              <a:latin typeface="Ubuntu"/>
              <a:ea typeface="Ubuntu"/>
              <a:cs typeface="Ubuntu"/>
              <a:sym typeface="Ubuntu"/>
            </a:endParaRPr>
          </a:p>
          <a:p>
            <a:pPr indent="-298450" lvl="0" marL="457200" rtl="0" algn="l">
              <a:lnSpc>
                <a:spcPct val="115000"/>
              </a:lnSpc>
              <a:spcBef>
                <a:spcPts val="0"/>
              </a:spcBef>
              <a:spcAft>
                <a:spcPts val="0"/>
              </a:spcAft>
              <a:buClr>
                <a:srgbClr val="0E2356"/>
              </a:buClr>
              <a:buSzPts val="1100"/>
              <a:buFont typeface="Ubuntu"/>
              <a:buAutoNum type="arabicPeriod"/>
            </a:pPr>
            <a:r>
              <a:rPr b="1" lang="en" sz="1100" u="sng">
                <a:solidFill>
                  <a:schemeClr val="accent5"/>
                </a:solidFill>
                <a:latin typeface="Ubuntu"/>
                <a:ea typeface="Ubuntu"/>
                <a:cs typeface="Ubuntu"/>
                <a:sym typeface="Ubuntu"/>
                <a:hlinkClick action="ppaction://hlinksldjump" r:id="rId5">
                  <a:extLst>
                    <a:ext uri="{A12FA001-AC4F-418D-AE19-62706E023703}">
                      <ahyp:hlinkClr val="tx"/>
                    </a:ext>
                  </a:extLst>
                </a:hlinkClick>
              </a:rPr>
              <a:t>Supervised Fine Tuning</a:t>
            </a:r>
            <a:endParaRPr b="1" sz="1100">
              <a:solidFill>
                <a:srgbClr val="0E2356"/>
              </a:solidFill>
              <a:latin typeface="Ubuntu"/>
              <a:ea typeface="Ubuntu"/>
              <a:cs typeface="Ubuntu"/>
              <a:sym typeface="Ubuntu"/>
            </a:endParaRPr>
          </a:p>
          <a:p>
            <a:pPr indent="-298450" lvl="0" marL="457200" rtl="0" algn="l">
              <a:lnSpc>
                <a:spcPct val="115000"/>
              </a:lnSpc>
              <a:spcBef>
                <a:spcPts val="0"/>
              </a:spcBef>
              <a:spcAft>
                <a:spcPts val="0"/>
              </a:spcAft>
              <a:buClr>
                <a:srgbClr val="0E2356"/>
              </a:buClr>
              <a:buSzPts val="1100"/>
              <a:buFont typeface="Ubuntu"/>
              <a:buAutoNum type="arabicPeriod"/>
            </a:pPr>
            <a:r>
              <a:rPr b="1" lang="en" sz="1100" u="sng">
                <a:solidFill>
                  <a:schemeClr val="accent5"/>
                </a:solidFill>
                <a:latin typeface="Ubuntu"/>
                <a:ea typeface="Ubuntu"/>
                <a:cs typeface="Ubuntu"/>
                <a:sym typeface="Ubuntu"/>
                <a:hlinkClick action="ppaction://hlinksldjump" r:id="rId6">
                  <a:extLst>
                    <a:ext uri="{A12FA001-AC4F-418D-AE19-62706E023703}">
                      <ahyp:hlinkClr val="tx"/>
                    </a:ext>
                  </a:extLst>
                </a:hlinkClick>
              </a:rPr>
              <a:t>RLHF</a:t>
            </a:r>
            <a:endParaRPr b="1" sz="1100">
              <a:solidFill>
                <a:srgbClr val="0E2356"/>
              </a:solidFill>
              <a:latin typeface="Ubuntu"/>
              <a:ea typeface="Ubuntu"/>
              <a:cs typeface="Ubuntu"/>
              <a:sym typeface="Ubuntu"/>
            </a:endParaRPr>
          </a:p>
          <a:p>
            <a:pPr indent="-298450" lvl="0" marL="457200" rtl="0" algn="l">
              <a:lnSpc>
                <a:spcPct val="115000"/>
              </a:lnSpc>
              <a:spcBef>
                <a:spcPts val="0"/>
              </a:spcBef>
              <a:spcAft>
                <a:spcPts val="0"/>
              </a:spcAft>
              <a:buClr>
                <a:srgbClr val="0E2356"/>
              </a:buClr>
              <a:buSzPts val="1100"/>
              <a:buFont typeface="Ubuntu"/>
              <a:buAutoNum type="arabicPeriod"/>
            </a:pPr>
            <a:r>
              <a:rPr b="1" lang="en" sz="1100" u="sng">
                <a:solidFill>
                  <a:schemeClr val="accent5"/>
                </a:solidFill>
                <a:latin typeface="Ubuntu"/>
                <a:ea typeface="Ubuntu"/>
                <a:cs typeface="Ubuntu"/>
                <a:sym typeface="Ubuntu"/>
                <a:hlinkClick action="ppaction://hlinksldjump" r:id="rId7">
                  <a:extLst>
                    <a:ext uri="{A12FA001-AC4F-418D-AE19-62706E023703}">
                      <ahyp:hlinkClr val="tx"/>
                    </a:ext>
                  </a:extLst>
                </a:hlinkClick>
              </a:rPr>
              <a:t>Reward model</a:t>
            </a:r>
            <a:endParaRPr b="1" sz="1100">
              <a:solidFill>
                <a:srgbClr val="0E2356"/>
              </a:solidFill>
              <a:latin typeface="Ubuntu"/>
              <a:ea typeface="Ubuntu"/>
              <a:cs typeface="Ubuntu"/>
              <a:sym typeface="Ubuntu"/>
            </a:endParaRPr>
          </a:p>
          <a:p>
            <a:pPr indent="-298450" lvl="0" marL="457200" rtl="0" algn="l">
              <a:lnSpc>
                <a:spcPct val="115000"/>
              </a:lnSpc>
              <a:spcBef>
                <a:spcPts val="0"/>
              </a:spcBef>
              <a:spcAft>
                <a:spcPts val="0"/>
              </a:spcAft>
              <a:buClr>
                <a:srgbClr val="0E2356"/>
              </a:buClr>
              <a:buSzPts val="1100"/>
              <a:buFont typeface="Ubuntu"/>
              <a:buAutoNum type="arabicPeriod"/>
            </a:pPr>
            <a:r>
              <a:rPr b="1" lang="en" sz="1100" u="sng">
                <a:solidFill>
                  <a:schemeClr val="accent5"/>
                </a:solidFill>
                <a:latin typeface="Ubuntu"/>
                <a:ea typeface="Ubuntu"/>
                <a:cs typeface="Ubuntu"/>
                <a:sym typeface="Ubuntu"/>
                <a:hlinkClick action="ppaction://hlinksldjump" r:id="rId8">
                  <a:extLst>
                    <a:ext uri="{A12FA001-AC4F-418D-AE19-62706E023703}">
                      <ahyp:hlinkClr val="tx"/>
                    </a:ext>
                  </a:extLst>
                </a:hlinkClick>
              </a:rPr>
              <a:t>PPO &amp; DPO</a:t>
            </a:r>
            <a:endParaRPr b="1" sz="1100">
              <a:solidFill>
                <a:srgbClr val="0E2356"/>
              </a:solidFill>
              <a:latin typeface="Ubuntu"/>
              <a:ea typeface="Ubuntu"/>
              <a:cs typeface="Ubuntu"/>
              <a:sym typeface="Ubuntu"/>
            </a:endParaRPr>
          </a:p>
          <a:p>
            <a:pPr indent="-298450" lvl="0" marL="457200" rtl="0" algn="l">
              <a:lnSpc>
                <a:spcPct val="115000"/>
              </a:lnSpc>
              <a:spcBef>
                <a:spcPts val="0"/>
              </a:spcBef>
              <a:spcAft>
                <a:spcPts val="0"/>
              </a:spcAft>
              <a:buClr>
                <a:srgbClr val="0E2356"/>
              </a:buClr>
              <a:buSzPts val="1100"/>
              <a:buFont typeface="Ubuntu"/>
              <a:buAutoNum type="arabicPeriod"/>
            </a:pPr>
            <a:r>
              <a:rPr b="1" lang="en" sz="1100" u="sng">
                <a:solidFill>
                  <a:schemeClr val="accent5"/>
                </a:solidFill>
                <a:latin typeface="Ubuntu"/>
                <a:ea typeface="Ubuntu"/>
                <a:cs typeface="Ubuntu"/>
                <a:sym typeface="Ubuntu"/>
                <a:hlinkClick action="ppaction://hlinksldjump" r:id="rId9">
                  <a:extLst>
                    <a:ext uri="{A12FA001-AC4F-418D-AE19-62706E023703}">
                      <ahyp:hlinkClr val="tx"/>
                    </a:ext>
                  </a:extLst>
                </a:hlinkClick>
              </a:rPr>
              <a:t>Evaluation &amp; Challenges</a:t>
            </a:r>
            <a:endParaRPr sz="1600">
              <a:solidFill>
                <a:schemeClr val="dk2"/>
              </a:solidFill>
            </a:endParaRPr>
          </a:p>
          <a:p>
            <a:pPr indent="0" lvl="0" marL="0" rtl="0" algn="l">
              <a:spcBef>
                <a:spcPts val="0"/>
              </a:spcBef>
              <a:spcAft>
                <a:spcPts val="0"/>
              </a:spcAft>
              <a:buNone/>
            </a:pPr>
            <a:r>
              <a:t/>
            </a:r>
            <a:endParaRPr sz="1800">
              <a:solidFill>
                <a:schemeClr val="dk2"/>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31"/>
          <p:cNvSpPr txBox="1"/>
          <p:nvPr>
            <p:ph idx="1" type="body"/>
          </p:nvPr>
        </p:nvSpPr>
        <p:spPr>
          <a:xfrm>
            <a:off x="403600" y="4663225"/>
            <a:ext cx="5020800" cy="3936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sz="800" u="sng">
                <a:solidFill>
                  <a:schemeClr val="hlink"/>
                </a:solidFill>
                <a:hlinkClick r:id="rId3"/>
              </a:rPr>
              <a:t>Open AI, 2022, Aligning language models to follow instructions [Blog]</a:t>
            </a:r>
            <a:r>
              <a:rPr lang="en" sz="800"/>
              <a:t> </a:t>
            </a:r>
            <a:endParaRPr sz="800"/>
          </a:p>
        </p:txBody>
      </p:sp>
      <p:sp>
        <p:nvSpPr>
          <p:cNvPr id="296" name="Google Shape;296;p3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297" name="Google Shape;297;p31"/>
          <p:cNvSpPr txBox="1"/>
          <p:nvPr>
            <p:ph type="title"/>
          </p:nvPr>
        </p:nvSpPr>
        <p:spPr>
          <a:xfrm>
            <a:off x="0" y="0"/>
            <a:ext cx="7595700" cy="51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I.B.A Supervised Fine Tuning</a:t>
            </a:r>
            <a:endParaRPr/>
          </a:p>
        </p:txBody>
      </p:sp>
      <p:sp>
        <p:nvSpPr>
          <p:cNvPr id="298" name="Google Shape;298;p31"/>
          <p:cNvSpPr txBox="1"/>
          <p:nvPr/>
        </p:nvSpPr>
        <p:spPr>
          <a:xfrm>
            <a:off x="346975" y="1496075"/>
            <a:ext cx="8233800" cy="64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011C5D"/>
                </a:solidFill>
                <a:latin typeface="Ubuntu"/>
                <a:ea typeface="Ubuntu"/>
                <a:cs typeface="Ubuntu"/>
                <a:sym typeface="Ubuntu"/>
              </a:rPr>
              <a:t>“GPT-3 models aren’t trained to follow user instructions. </a:t>
            </a:r>
            <a:endParaRPr sz="1100">
              <a:solidFill>
                <a:srgbClr val="011C5D"/>
              </a:solidFill>
              <a:latin typeface="Ubuntu"/>
              <a:ea typeface="Ubuntu"/>
              <a:cs typeface="Ubuntu"/>
              <a:sym typeface="Ubuntu"/>
            </a:endParaRPr>
          </a:p>
          <a:p>
            <a:pPr indent="0" lvl="0" marL="0" rtl="0" algn="l">
              <a:spcBef>
                <a:spcPts val="0"/>
              </a:spcBef>
              <a:spcAft>
                <a:spcPts val="0"/>
              </a:spcAft>
              <a:buNone/>
            </a:pPr>
            <a:r>
              <a:rPr lang="en" sz="1100">
                <a:solidFill>
                  <a:srgbClr val="011C5D"/>
                </a:solidFill>
                <a:latin typeface="Ubuntu"/>
                <a:ea typeface="Ubuntu"/>
                <a:cs typeface="Ubuntu"/>
                <a:sym typeface="Ubuntu"/>
              </a:rPr>
              <a:t>Open AI Instruct GPT models (highlighted) generate much more helpful outputs in response to user instructions.”</a:t>
            </a:r>
            <a:endParaRPr sz="1100">
              <a:solidFill>
                <a:srgbClr val="011C5D"/>
              </a:solidFill>
              <a:latin typeface="Ubuntu"/>
              <a:ea typeface="Ubuntu"/>
              <a:cs typeface="Ubuntu"/>
              <a:sym typeface="Ubuntu"/>
            </a:endParaRPr>
          </a:p>
          <a:p>
            <a:pPr indent="0" lvl="0" marL="0" rtl="0" algn="l">
              <a:spcBef>
                <a:spcPts val="0"/>
              </a:spcBef>
              <a:spcAft>
                <a:spcPts val="0"/>
              </a:spcAft>
              <a:buNone/>
            </a:pPr>
            <a:r>
              <a:rPr lang="en" sz="1100">
                <a:solidFill>
                  <a:srgbClr val="011C5D"/>
                </a:solidFill>
                <a:latin typeface="Ubuntu"/>
                <a:ea typeface="Ubuntu"/>
                <a:cs typeface="Ubuntu"/>
                <a:sym typeface="Ubuntu"/>
              </a:rPr>
              <a:t> </a:t>
            </a:r>
            <a:endParaRPr sz="1500">
              <a:solidFill>
                <a:srgbClr val="011C5D"/>
              </a:solidFill>
              <a:latin typeface="Ubuntu"/>
              <a:ea typeface="Ubuntu"/>
              <a:cs typeface="Ubuntu"/>
              <a:sym typeface="Ubuntu"/>
            </a:endParaRPr>
          </a:p>
        </p:txBody>
      </p:sp>
      <p:sp>
        <p:nvSpPr>
          <p:cNvPr id="299" name="Google Shape;299;p31"/>
          <p:cNvSpPr txBox="1"/>
          <p:nvPr>
            <p:ph idx="1" type="body"/>
          </p:nvPr>
        </p:nvSpPr>
        <p:spPr>
          <a:xfrm>
            <a:off x="189375" y="668400"/>
            <a:ext cx="5998800" cy="605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solidFill>
                  <a:srgbClr val="011C5D"/>
                </a:solidFill>
              </a:rPr>
              <a:t>How to get a user assistant ? </a:t>
            </a:r>
            <a:endParaRPr>
              <a:solidFill>
                <a:srgbClr val="011C5D"/>
              </a:solidFill>
            </a:endParaRPr>
          </a:p>
        </p:txBody>
      </p:sp>
      <p:pic>
        <p:nvPicPr>
          <p:cNvPr id="300" name="Google Shape;300;p31"/>
          <p:cNvPicPr preferRelativeResize="0"/>
          <p:nvPr/>
        </p:nvPicPr>
        <p:blipFill>
          <a:blip r:embed="rId4">
            <a:alphaModFix/>
          </a:blip>
          <a:stretch>
            <a:fillRect/>
          </a:stretch>
        </p:blipFill>
        <p:spPr>
          <a:xfrm>
            <a:off x="346975" y="2139875"/>
            <a:ext cx="8797027" cy="20934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3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06" name="Google Shape;306;p32"/>
          <p:cNvSpPr txBox="1"/>
          <p:nvPr>
            <p:ph type="title"/>
          </p:nvPr>
        </p:nvSpPr>
        <p:spPr>
          <a:xfrm>
            <a:off x="0" y="0"/>
            <a:ext cx="7595700" cy="51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I.B.A Supervised Fine Tuning</a:t>
            </a:r>
            <a:endParaRPr/>
          </a:p>
        </p:txBody>
      </p:sp>
      <p:sp>
        <p:nvSpPr>
          <p:cNvPr id="307" name="Google Shape;307;p32"/>
          <p:cNvSpPr txBox="1"/>
          <p:nvPr/>
        </p:nvSpPr>
        <p:spPr>
          <a:xfrm>
            <a:off x="458600" y="546225"/>
            <a:ext cx="6138300" cy="25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p:txBody>
      </p:sp>
      <p:sp>
        <p:nvSpPr>
          <p:cNvPr id="308" name="Google Shape;308;p32"/>
          <p:cNvSpPr txBox="1"/>
          <p:nvPr>
            <p:ph idx="1" type="body"/>
          </p:nvPr>
        </p:nvSpPr>
        <p:spPr>
          <a:xfrm>
            <a:off x="189375" y="630300"/>
            <a:ext cx="5998800" cy="605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solidFill>
                  <a:srgbClr val="011C5D"/>
                </a:solidFill>
              </a:rPr>
              <a:t>How to get a user assistant ? </a:t>
            </a:r>
            <a:endParaRPr>
              <a:solidFill>
                <a:srgbClr val="011C5D"/>
              </a:solidFill>
            </a:endParaRPr>
          </a:p>
        </p:txBody>
      </p:sp>
      <p:sp>
        <p:nvSpPr>
          <p:cNvPr id="309" name="Google Shape;309;p32"/>
          <p:cNvSpPr/>
          <p:nvPr/>
        </p:nvSpPr>
        <p:spPr>
          <a:xfrm>
            <a:off x="5450250" y="1910738"/>
            <a:ext cx="1632900" cy="1104600"/>
          </a:xfrm>
          <a:prstGeom prst="roundRect">
            <a:avLst>
              <a:gd fmla="val 16667" name="adj"/>
            </a:avLst>
          </a:prstGeom>
          <a:noFill/>
          <a:ln cap="flat" cmpd="sng" w="9525">
            <a:solidFill>
              <a:srgbClr val="62709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 name="Google Shape;310;p32"/>
          <p:cNvSpPr txBox="1"/>
          <p:nvPr/>
        </p:nvSpPr>
        <p:spPr>
          <a:xfrm>
            <a:off x="5560163" y="3015347"/>
            <a:ext cx="1355100" cy="323100"/>
          </a:xfrm>
          <a:prstGeom prst="rect">
            <a:avLst/>
          </a:prstGeom>
          <a:solidFill>
            <a:srgbClr val="FFFFFF"/>
          </a:solidFill>
          <a:ln>
            <a:noFill/>
          </a:ln>
        </p:spPr>
        <p:txBody>
          <a:bodyPr anchorCtr="0" anchor="t" bIns="91425" lIns="0" spcFirstLastPara="1" rIns="0" wrap="square" tIns="91425">
            <a:spAutoFit/>
          </a:bodyPr>
          <a:lstStyle/>
          <a:p>
            <a:pPr indent="0" lvl="0" marL="0" marR="0" rtl="0" algn="ctr">
              <a:lnSpc>
                <a:spcPct val="100000"/>
              </a:lnSpc>
              <a:spcBef>
                <a:spcPts val="0"/>
              </a:spcBef>
              <a:spcAft>
                <a:spcPts val="0"/>
              </a:spcAft>
              <a:buClr>
                <a:srgbClr val="000000"/>
              </a:buClr>
              <a:buSzPts val="900"/>
              <a:buFont typeface="Arial"/>
              <a:buNone/>
            </a:pPr>
            <a:r>
              <a:rPr b="1" lang="en" sz="900">
                <a:solidFill>
                  <a:srgbClr val="12316A"/>
                </a:solidFill>
                <a:latin typeface="Ubuntu"/>
                <a:ea typeface="Ubuntu"/>
                <a:cs typeface="Ubuntu"/>
                <a:sym typeface="Ubuntu"/>
              </a:rPr>
              <a:t>Conversational Agent</a:t>
            </a:r>
            <a:endParaRPr b="1" i="0" sz="900" u="none" cap="none" strike="noStrike">
              <a:solidFill>
                <a:srgbClr val="12316A"/>
              </a:solidFill>
              <a:latin typeface="Ubuntu"/>
              <a:ea typeface="Ubuntu"/>
              <a:cs typeface="Ubuntu"/>
              <a:sym typeface="Ubuntu"/>
            </a:endParaRPr>
          </a:p>
        </p:txBody>
      </p:sp>
      <p:pic>
        <p:nvPicPr>
          <p:cNvPr id="311" name="Google Shape;311;p32"/>
          <p:cNvPicPr preferRelativeResize="0"/>
          <p:nvPr/>
        </p:nvPicPr>
        <p:blipFill rotWithShape="1">
          <a:blip r:embed="rId3">
            <a:alphaModFix/>
          </a:blip>
          <a:srcRect b="0" l="0" r="0" t="0"/>
          <a:stretch/>
        </p:blipFill>
        <p:spPr>
          <a:xfrm>
            <a:off x="5947300" y="2301917"/>
            <a:ext cx="537723" cy="537723"/>
          </a:xfrm>
          <a:prstGeom prst="rect">
            <a:avLst/>
          </a:prstGeom>
          <a:noFill/>
          <a:ln>
            <a:noFill/>
          </a:ln>
        </p:spPr>
      </p:pic>
      <p:sp>
        <p:nvSpPr>
          <p:cNvPr id="312" name="Google Shape;312;p32"/>
          <p:cNvSpPr txBox="1"/>
          <p:nvPr/>
        </p:nvSpPr>
        <p:spPr>
          <a:xfrm>
            <a:off x="5760713" y="1970418"/>
            <a:ext cx="954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12316A"/>
                </a:solidFill>
                <a:latin typeface="Ubuntu"/>
                <a:ea typeface="Ubuntu"/>
                <a:cs typeface="Ubuntu"/>
                <a:sym typeface="Ubuntu"/>
              </a:rPr>
              <a:t>ChatGPT</a:t>
            </a:r>
            <a:endParaRPr b="1" i="0" sz="1400" u="none" cap="none" strike="noStrike">
              <a:solidFill>
                <a:srgbClr val="12316A"/>
              </a:solidFill>
              <a:latin typeface="Ubuntu"/>
              <a:ea typeface="Ubuntu"/>
              <a:cs typeface="Ubuntu"/>
              <a:sym typeface="Ubuntu"/>
            </a:endParaRPr>
          </a:p>
        </p:txBody>
      </p:sp>
      <p:sp>
        <p:nvSpPr>
          <p:cNvPr id="313" name="Google Shape;313;p32"/>
          <p:cNvSpPr/>
          <p:nvPr/>
        </p:nvSpPr>
        <p:spPr>
          <a:xfrm>
            <a:off x="2087850" y="1346113"/>
            <a:ext cx="1960200" cy="1104600"/>
          </a:xfrm>
          <a:prstGeom prst="roundRect">
            <a:avLst>
              <a:gd fmla="val 10110" name="adj"/>
            </a:avLst>
          </a:prstGeom>
          <a:noFill/>
          <a:ln cap="flat" cmpd="sng" w="9525">
            <a:solidFill>
              <a:srgbClr val="62709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 name="Google Shape;314;p32"/>
          <p:cNvSpPr txBox="1"/>
          <p:nvPr/>
        </p:nvSpPr>
        <p:spPr>
          <a:xfrm>
            <a:off x="2213250" y="1442713"/>
            <a:ext cx="1632900" cy="831300"/>
          </a:xfrm>
          <a:prstGeom prst="rect">
            <a:avLst/>
          </a:prstGeom>
          <a:solidFill>
            <a:srgbClr val="FFFFFF"/>
          </a:solidFill>
          <a:ln>
            <a:noFill/>
          </a:ln>
        </p:spPr>
        <p:txBody>
          <a:bodyPr anchorCtr="0" anchor="t" bIns="91425" lIns="0" spcFirstLastPara="1" rIns="0"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1" lang="en">
                <a:solidFill>
                  <a:srgbClr val="0E2356"/>
                </a:solidFill>
                <a:latin typeface="Ubuntu"/>
                <a:ea typeface="Ubuntu"/>
                <a:cs typeface="Ubuntu"/>
                <a:sym typeface="Ubuntu"/>
              </a:rPr>
              <a:t>Pretrained </a:t>
            </a:r>
            <a:r>
              <a:rPr b="1" i="0" lang="en" sz="1400" u="none" cap="none" strike="noStrike">
                <a:solidFill>
                  <a:srgbClr val="0E2356"/>
                </a:solidFill>
                <a:latin typeface="Ubuntu"/>
                <a:ea typeface="Ubuntu"/>
                <a:cs typeface="Ubuntu"/>
                <a:sym typeface="Ubuntu"/>
              </a:rPr>
              <a:t>Large </a:t>
            </a:r>
            <a:endParaRPr b="1" i="0" sz="1400" u="none" cap="none" strike="noStrike">
              <a:solidFill>
                <a:srgbClr val="0E2356"/>
              </a:solidFill>
              <a:latin typeface="Ubuntu"/>
              <a:ea typeface="Ubuntu"/>
              <a:cs typeface="Ubuntu"/>
              <a:sym typeface="Ubuntu"/>
            </a:endParaRPr>
          </a:p>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E2356"/>
                </a:solidFill>
                <a:latin typeface="Ubuntu"/>
                <a:ea typeface="Ubuntu"/>
                <a:cs typeface="Ubuntu"/>
                <a:sym typeface="Ubuntu"/>
              </a:rPr>
              <a:t>Language</a:t>
            </a:r>
            <a:endParaRPr b="1" i="0" sz="1400" u="none" cap="none" strike="noStrike">
              <a:solidFill>
                <a:srgbClr val="0E2356"/>
              </a:solidFill>
              <a:latin typeface="Ubuntu"/>
              <a:ea typeface="Ubuntu"/>
              <a:cs typeface="Ubuntu"/>
              <a:sym typeface="Ubuntu"/>
            </a:endParaRPr>
          </a:p>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E2356"/>
                </a:solidFill>
                <a:latin typeface="Ubuntu"/>
                <a:ea typeface="Ubuntu"/>
                <a:cs typeface="Ubuntu"/>
                <a:sym typeface="Ubuntu"/>
              </a:rPr>
              <a:t>Model</a:t>
            </a:r>
            <a:endParaRPr b="1" i="0" sz="1400" u="none" cap="none" strike="noStrike">
              <a:solidFill>
                <a:srgbClr val="0E2356"/>
              </a:solidFill>
              <a:latin typeface="Ubuntu"/>
              <a:ea typeface="Ubuntu"/>
              <a:cs typeface="Ubuntu"/>
              <a:sym typeface="Ubuntu"/>
            </a:endParaRPr>
          </a:p>
        </p:txBody>
      </p:sp>
      <p:cxnSp>
        <p:nvCxnSpPr>
          <p:cNvPr id="315" name="Google Shape;315;p32"/>
          <p:cNvCxnSpPr/>
          <p:nvPr/>
        </p:nvCxnSpPr>
        <p:spPr>
          <a:xfrm flipH="1" rot="10800000">
            <a:off x="4189300" y="2758048"/>
            <a:ext cx="995400" cy="9000"/>
          </a:xfrm>
          <a:prstGeom prst="straightConnector1">
            <a:avLst/>
          </a:prstGeom>
          <a:noFill/>
          <a:ln cap="flat" cmpd="sng" w="28575">
            <a:solidFill>
              <a:srgbClr val="566589"/>
            </a:solidFill>
            <a:prstDash val="solid"/>
            <a:round/>
            <a:headEnd len="sm" w="sm" type="none"/>
            <a:tailEnd len="med" w="med" type="triangle"/>
          </a:ln>
        </p:spPr>
      </p:cxnSp>
      <p:sp>
        <p:nvSpPr>
          <p:cNvPr id="316" name="Google Shape;316;p32"/>
          <p:cNvSpPr/>
          <p:nvPr/>
        </p:nvSpPr>
        <p:spPr>
          <a:xfrm>
            <a:off x="2787600" y="2576338"/>
            <a:ext cx="500700" cy="485700"/>
          </a:xfrm>
          <a:prstGeom prst="mathPlus">
            <a:avLst>
              <a:gd fmla="val 23520" name="adj1"/>
            </a:avLst>
          </a:prstGeom>
          <a:solidFill>
            <a:srgbClr val="1231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12316A"/>
              </a:solidFill>
              <a:highlight>
                <a:srgbClr val="12316A"/>
              </a:highlight>
              <a:latin typeface="Arial"/>
              <a:ea typeface="Arial"/>
              <a:cs typeface="Arial"/>
              <a:sym typeface="Arial"/>
            </a:endParaRPr>
          </a:p>
        </p:txBody>
      </p:sp>
      <p:sp>
        <p:nvSpPr>
          <p:cNvPr id="317" name="Google Shape;317;p32"/>
          <p:cNvSpPr/>
          <p:nvPr/>
        </p:nvSpPr>
        <p:spPr>
          <a:xfrm>
            <a:off x="2060850" y="3229688"/>
            <a:ext cx="1960200" cy="1024500"/>
          </a:xfrm>
          <a:prstGeom prst="roundRect">
            <a:avLst>
              <a:gd fmla="val 10110" name="adj"/>
            </a:avLst>
          </a:prstGeom>
          <a:noFill/>
          <a:ln cap="flat" cmpd="sng" w="9525">
            <a:solidFill>
              <a:srgbClr val="62709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 name="Google Shape;318;p32"/>
          <p:cNvSpPr txBox="1"/>
          <p:nvPr/>
        </p:nvSpPr>
        <p:spPr>
          <a:xfrm>
            <a:off x="2186250" y="3407582"/>
            <a:ext cx="1632900" cy="648000"/>
          </a:xfrm>
          <a:prstGeom prst="rect">
            <a:avLst/>
          </a:prstGeom>
          <a:solidFill>
            <a:srgbClr val="FFFFFF"/>
          </a:solidFill>
          <a:ln>
            <a:noFill/>
          </a:ln>
        </p:spPr>
        <p:txBody>
          <a:bodyPr anchorCtr="0" anchor="t" bIns="91425" lIns="0" spcFirstLastPara="1" rIns="0" wrap="square" tIns="91425">
            <a:spAutoFit/>
          </a:bodyPr>
          <a:lstStyle/>
          <a:p>
            <a:pPr indent="0" lvl="0" marL="0" rtl="0" algn="ctr">
              <a:lnSpc>
                <a:spcPct val="115000"/>
              </a:lnSpc>
              <a:spcBef>
                <a:spcPts val="0"/>
              </a:spcBef>
              <a:spcAft>
                <a:spcPts val="0"/>
              </a:spcAft>
              <a:buClr>
                <a:schemeClr val="dk1"/>
              </a:buClr>
              <a:buSzPts val="1800"/>
              <a:buFont typeface="Arial"/>
              <a:buNone/>
            </a:pPr>
            <a:r>
              <a:rPr b="1" lang="en">
                <a:solidFill>
                  <a:srgbClr val="0E2356"/>
                </a:solidFill>
                <a:latin typeface="Ubuntu"/>
                <a:ea typeface="Ubuntu"/>
                <a:cs typeface="Ubuntu"/>
                <a:sym typeface="Ubuntu"/>
              </a:rPr>
              <a:t>Post training: Alignement</a:t>
            </a:r>
            <a:endParaRPr b="1">
              <a:solidFill>
                <a:srgbClr val="0E2356"/>
              </a:solidFill>
              <a:latin typeface="Ubuntu"/>
              <a:ea typeface="Ubuntu"/>
              <a:cs typeface="Ubuntu"/>
              <a:sym typeface="Ubuntu"/>
            </a:endParaRPr>
          </a:p>
        </p:txBody>
      </p:sp>
      <p:pic>
        <p:nvPicPr>
          <p:cNvPr id="319" name="Google Shape;319;p32"/>
          <p:cNvPicPr preferRelativeResize="0"/>
          <p:nvPr/>
        </p:nvPicPr>
        <p:blipFill>
          <a:blip r:embed="rId4">
            <a:alphaModFix/>
          </a:blip>
          <a:stretch>
            <a:fillRect/>
          </a:stretch>
        </p:blipFill>
        <p:spPr>
          <a:xfrm>
            <a:off x="3473750" y="1970413"/>
            <a:ext cx="372408" cy="4002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1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12" name="Google Shape;112;p15"/>
          <p:cNvSpPr txBox="1"/>
          <p:nvPr>
            <p:ph type="title"/>
          </p:nvPr>
        </p:nvSpPr>
        <p:spPr>
          <a:xfrm>
            <a:off x="311700" y="374225"/>
            <a:ext cx="8520600" cy="841800"/>
          </a:xfrm>
          <a:prstGeom prst="rect">
            <a:avLst/>
          </a:prstGeom>
        </p:spPr>
        <p:txBody>
          <a:bodyPr anchorCtr="0" anchor="ctr" bIns="91425" lIns="91425" spcFirstLastPara="1" rIns="91425" wrap="square" tIns="91425">
            <a:normAutofit/>
          </a:bodyPr>
          <a:lstStyle/>
          <a:p>
            <a:pPr indent="0" lvl="0" marL="457200" rtl="0" algn="l">
              <a:spcBef>
                <a:spcPts val="0"/>
              </a:spcBef>
              <a:spcAft>
                <a:spcPts val="0"/>
              </a:spcAft>
              <a:buNone/>
            </a:pPr>
            <a:r>
              <a:rPr lang="en"/>
              <a:t>I.A Pretraining Large Language Model</a:t>
            </a:r>
            <a:endParaRPr/>
          </a:p>
        </p:txBody>
      </p:sp>
      <p:pic>
        <p:nvPicPr>
          <p:cNvPr id="113" name="Google Shape;113;p15"/>
          <p:cNvPicPr preferRelativeResize="0"/>
          <p:nvPr/>
        </p:nvPicPr>
        <p:blipFill>
          <a:blip r:embed="rId3">
            <a:alphaModFix/>
          </a:blip>
          <a:stretch>
            <a:fillRect/>
          </a:stretch>
        </p:blipFill>
        <p:spPr>
          <a:xfrm>
            <a:off x="4292750" y="1398100"/>
            <a:ext cx="4539549" cy="2637525"/>
          </a:xfrm>
          <a:prstGeom prst="rect">
            <a:avLst/>
          </a:prstGeom>
          <a:noFill/>
          <a:ln>
            <a:noFill/>
          </a:ln>
        </p:spPr>
      </p:pic>
      <p:sp>
        <p:nvSpPr>
          <p:cNvPr id="114" name="Google Shape;114;p15"/>
          <p:cNvSpPr/>
          <p:nvPr/>
        </p:nvSpPr>
        <p:spPr>
          <a:xfrm>
            <a:off x="4228575" y="1312375"/>
            <a:ext cx="2795700" cy="2363700"/>
          </a:xfrm>
          <a:prstGeom prst="roundRect">
            <a:avLst>
              <a:gd fmla="val 16667" name="adj"/>
            </a:avLst>
          </a:prstGeom>
          <a:noFill/>
          <a:ln cap="flat" cmpd="sng" w="28575">
            <a:solidFill>
              <a:srgbClr val="6D9EE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5" name="Google Shape;115;p15"/>
          <p:cNvSpPr txBox="1"/>
          <p:nvPr/>
        </p:nvSpPr>
        <p:spPr>
          <a:xfrm>
            <a:off x="4431425" y="2999375"/>
            <a:ext cx="2160900" cy="52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12316A"/>
                </a:solidFill>
                <a:latin typeface="Ubuntu"/>
                <a:ea typeface="Ubuntu"/>
                <a:cs typeface="Ubuntu"/>
                <a:sym typeface="Ubuntu"/>
              </a:rPr>
              <a:t>Pre training phase</a:t>
            </a:r>
            <a:endParaRPr b="1" sz="1200">
              <a:solidFill>
                <a:srgbClr val="12316A"/>
              </a:solidFill>
              <a:latin typeface="Ubuntu"/>
              <a:ea typeface="Ubuntu"/>
              <a:cs typeface="Ubuntu"/>
              <a:sym typeface="Ubuntu"/>
            </a:endParaRPr>
          </a:p>
          <a:p>
            <a:pPr indent="0" lvl="0" marL="0" rtl="0" algn="l">
              <a:spcBef>
                <a:spcPts val="0"/>
              </a:spcBef>
              <a:spcAft>
                <a:spcPts val="0"/>
              </a:spcAft>
              <a:buNone/>
            </a:pPr>
            <a:r>
              <a:t/>
            </a:r>
            <a:endParaRPr sz="1200">
              <a:solidFill>
                <a:schemeClr val="dk2"/>
              </a:solidFill>
            </a:endParaRPr>
          </a:p>
        </p:txBody>
      </p:sp>
      <p:sp>
        <p:nvSpPr>
          <p:cNvPr id="116" name="Google Shape;116;p15"/>
          <p:cNvSpPr txBox="1"/>
          <p:nvPr/>
        </p:nvSpPr>
        <p:spPr>
          <a:xfrm>
            <a:off x="527100" y="1405675"/>
            <a:ext cx="3486300" cy="1947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300" u="sng">
                <a:solidFill>
                  <a:schemeClr val="accent5"/>
                </a:solidFill>
                <a:latin typeface="Ubuntu"/>
                <a:ea typeface="Ubuntu"/>
                <a:cs typeface="Ubuntu"/>
                <a:sym typeface="Ubuntu"/>
                <a:hlinkClick action="ppaction://hlinksldjump" r:id="rId4">
                  <a:extLst>
                    <a:ext uri="{A12FA001-AC4F-418D-AE19-62706E023703}">
                      <ahyp:hlinkClr val="tx"/>
                    </a:ext>
                  </a:extLst>
                </a:hlinkClick>
              </a:rPr>
              <a:t>A. Pretraining a Large Language Model</a:t>
            </a:r>
            <a:endParaRPr b="1" sz="1300">
              <a:solidFill>
                <a:srgbClr val="0E2356"/>
              </a:solidFill>
              <a:latin typeface="Ubuntu"/>
              <a:ea typeface="Ubuntu"/>
              <a:cs typeface="Ubuntu"/>
              <a:sym typeface="Ubuntu"/>
            </a:endParaRPr>
          </a:p>
          <a:p>
            <a:pPr indent="-298450" lvl="0" marL="457200" rtl="0" algn="l">
              <a:lnSpc>
                <a:spcPct val="115000"/>
              </a:lnSpc>
              <a:spcBef>
                <a:spcPts val="0"/>
              </a:spcBef>
              <a:spcAft>
                <a:spcPts val="0"/>
              </a:spcAft>
              <a:buClr>
                <a:srgbClr val="0E2356"/>
              </a:buClr>
              <a:buSzPts val="1100"/>
              <a:buFont typeface="Ubuntu"/>
              <a:buAutoNum type="arabicPeriod"/>
            </a:pPr>
            <a:r>
              <a:rPr b="1" lang="en" sz="1100" u="sng">
                <a:solidFill>
                  <a:schemeClr val="accent5"/>
                </a:solidFill>
                <a:latin typeface="Ubuntu"/>
                <a:ea typeface="Ubuntu"/>
                <a:cs typeface="Ubuntu"/>
                <a:sym typeface="Ubuntu"/>
                <a:hlinkClick action="ppaction://hlinksldjump" r:id="rId5">
                  <a:extLst>
                    <a:ext uri="{A12FA001-AC4F-418D-AE19-62706E023703}">
                      <ahyp:hlinkClr val="tx"/>
                    </a:ext>
                  </a:extLst>
                </a:hlinkClick>
              </a:rPr>
              <a:t>Introduction</a:t>
            </a:r>
            <a:endParaRPr b="1" sz="1100">
              <a:solidFill>
                <a:srgbClr val="0E2356"/>
              </a:solidFill>
              <a:latin typeface="Ubuntu"/>
              <a:ea typeface="Ubuntu"/>
              <a:cs typeface="Ubuntu"/>
              <a:sym typeface="Ubuntu"/>
            </a:endParaRPr>
          </a:p>
          <a:p>
            <a:pPr indent="-298450" lvl="0" marL="457200" rtl="0" algn="l">
              <a:lnSpc>
                <a:spcPct val="115000"/>
              </a:lnSpc>
              <a:spcBef>
                <a:spcPts val="0"/>
              </a:spcBef>
              <a:spcAft>
                <a:spcPts val="0"/>
              </a:spcAft>
              <a:buClr>
                <a:srgbClr val="0E2356"/>
              </a:buClr>
              <a:buSzPts val="1100"/>
              <a:buFont typeface="Ubuntu"/>
              <a:buAutoNum type="arabicPeriod"/>
            </a:pPr>
            <a:r>
              <a:rPr b="1" lang="en" sz="1100" u="sng">
                <a:solidFill>
                  <a:schemeClr val="accent5"/>
                </a:solidFill>
                <a:latin typeface="Ubuntu"/>
                <a:ea typeface="Ubuntu"/>
                <a:cs typeface="Ubuntu"/>
                <a:sym typeface="Ubuntu"/>
                <a:hlinkClick action="ppaction://hlinksldjump" r:id="rId6">
                  <a:extLst>
                    <a:ext uri="{A12FA001-AC4F-418D-AE19-62706E023703}">
                      <ahyp:hlinkClr val="tx"/>
                    </a:ext>
                  </a:extLst>
                </a:hlinkClick>
              </a:rPr>
              <a:t>Cross entropy loss</a:t>
            </a:r>
            <a:endParaRPr b="1" sz="1100">
              <a:solidFill>
                <a:srgbClr val="0E2356"/>
              </a:solidFill>
              <a:latin typeface="Ubuntu"/>
              <a:ea typeface="Ubuntu"/>
              <a:cs typeface="Ubuntu"/>
              <a:sym typeface="Ubuntu"/>
            </a:endParaRPr>
          </a:p>
          <a:p>
            <a:pPr indent="-298450" lvl="0" marL="457200" rtl="0" algn="l">
              <a:lnSpc>
                <a:spcPct val="115000"/>
              </a:lnSpc>
              <a:spcBef>
                <a:spcPts val="0"/>
              </a:spcBef>
              <a:spcAft>
                <a:spcPts val="0"/>
              </a:spcAft>
              <a:buClr>
                <a:srgbClr val="0E2356"/>
              </a:buClr>
              <a:buSzPts val="1100"/>
              <a:buFont typeface="Ubuntu"/>
              <a:buAutoNum type="arabicPeriod"/>
            </a:pPr>
            <a:r>
              <a:rPr b="1" lang="en" sz="1100" u="sng">
                <a:solidFill>
                  <a:schemeClr val="accent5"/>
                </a:solidFill>
                <a:latin typeface="Ubuntu"/>
                <a:ea typeface="Ubuntu"/>
                <a:cs typeface="Ubuntu"/>
                <a:sym typeface="Ubuntu"/>
                <a:hlinkClick action="ppaction://hlinksldjump" r:id="rId7">
                  <a:extLst>
                    <a:ext uri="{A12FA001-AC4F-418D-AE19-62706E023703}">
                      <ahyp:hlinkClr val="tx"/>
                    </a:ext>
                  </a:extLst>
                </a:hlinkClick>
              </a:rPr>
              <a:t>Tokenization</a:t>
            </a:r>
            <a:endParaRPr b="1" sz="1100">
              <a:solidFill>
                <a:srgbClr val="0E2356"/>
              </a:solidFill>
              <a:latin typeface="Ubuntu"/>
              <a:ea typeface="Ubuntu"/>
              <a:cs typeface="Ubuntu"/>
              <a:sym typeface="Ubuntu"/>
            </a:endParaRPr>
          </a:p>
          <a:p>
            <a:pPr indent="-298450" lvl="0" marL="457200" rtl="0" algn="l">
              <a:lnSpc>
                <a:spcPct val="115000"/>
              </a:lnSpc>
              <a:spcBef>
                <a:spcPts val="0"/>
              </a:spcBef>
              <a:spcAft>
                <a:spcPts val="0"/>
              </a:spcAft>
              <a:buClr>
                <a:srgbClr val="0E2356"/>
              </a:buClr>
              <a:buSzPts val="1100"/>
              <a:buFont typeface="Ubuntu"/>
              <a:buAutoNum type="arabicPeriod"/>
            </a:pPr>
            <a:r>
              <a:rPr b="1" lang="en" sz="1100" u="sng">
                <a:solidFill>
                  <a:schemeClr val="accent5"/>
                </a:solidFill>
                <a:latin typeface="Ubuntu"/>
                <a:ea typeface="Ubuntu"/>
                <a:cs typeface="Ubuntu"/>
                <a:sym typeface="Ubuntu"/>
                <a:hlinkClick action="ppaction://hlinksldjump" r:id="rId8">
                  <a:extLst>
                    <a:ext uri="{A12FA001-AC4F-418D-AE19-62706E023703}">
                      <ahyp:hlinkClr val="tx"/>
                    </a:ext>
                  </a:extLst>
                </a:hlinkClick>
              </a:rPr>
              <a:t>Evaluation</a:t>
            </a:r>
            <a:endParaRPr b="1" sz="1100">
              <a:solidFill>
                <a:srgbClr val="0E2356"/>
              </a:solidFill>
              <a:latin typeface="Ubuntu"/>
              <a:ea typeface="Ubuntu"/>
              <a:cs typeface="Ubuntu"/>
              <a:sym typeface="Ubuntu"/>
            </a:endParaRPr>
          </a:p>
          <a:p>
            <a:pPr indent="-298450" lvl="0" marL="457200" rtl="0" algn="l">
              <a:lnSpc>
                <a:spcPct val="115000"/>
              </a:lnSpc>
              <a:spcBef>
                <a:spcPts val="0"/>
              </a:spcBef>
              <a:spcAft>
                <a:spcPts val="0"/>
              </a:spcAft>
              <a:buClr>
                <a:srgbClr val="0E2356"/>
              </a:buClr>
              <a:buSzPts val="1100"/>
              <a:buFont typeface="Ubuntu"/>
              <a:buAutoNum type="arabicPeriod"/>
            </a:pPr>
            <a:r>
              <a:rPr b="1" lang="en" sz="1100" u="sng">
                <a:solidFill>
                  <a:schemeClr val="accent5"/>
                </a:solidFill>
                <a:latin typeface="Ubuntu"/>
                <a:ea typeface="Ubuntu"/>
                <a:cs typeface="Ubuntu"/>
                <a:sym typeface="Ubuntu"/>
                <a:hlinkClick action="ppaction://hlinksldjump" r:id="rId9">
                  <a:extLst>
                    <a:ext uri="{A12FA001-AC4F-418D-AE19-62706E023703}">
                      <ahyp:hlinkClr val="tx"/>
                    </a:ext>
                  </a:extLst>
                </a:hlinkClick>
              </a:rPr>
              <a:t>Data preprocessing</a:t>
            </a:r>
            <a:endParaRPr b="1" sz="1100">
              <a:solidFill>
                <a:srgbClr val="0E2356"/>
              </a:solidFill>
              <a:latin typeface="Ubuntu"/>
              <a:ea typeface="Ubuntu"/>
              <a:cs typeface="Ubuntu"/>
              <a:sym typeface="Ubuntu"/>
            </a:endParaRPr>
          </a:p>
          <a:p>
            <a:pPr indent="-298450" lvl="0" marL="457200" rtl="0" algn="l">
              <a:lnSpc>
                <a:spcPct val="115000"/>
              </a:lnSpc>
              <a:spcBef>
                <a:spcPts val="0"/>
              </a:spcBef>
              <a:spcAft>
                <a:spcPts val="0"/>
              </a:spcAft>
              <a:buClr>
                <a:srgbClr val="0E2356"/>
              </a:buClr>
              <a:buSzPts val="1100"/>
              <a:buFont typeface="Ubuntu"/>
              <a:buAutoNum type="arabicPeriod"/>
            </a:pPr>
            <a:r>
              <a:rPr b="1" lang="en" sz="1100" u="sng">
                <a:solidFill>
                  <a:schemeClr val="accent5"/>
                </a:solidFill>
                <a:latin typeface="Ubuntu"/>
                <a:ea typeface="Ubuntu"/>
                <a:cs typeface="Ubuntu"/>
                <a:sym typeface="Ubuntu"/>
                <a:hlinkClick action="ppaction://hlinksldjump" r:id="rId10">
                  <a:extLst>
                    <a:ext uri="{A12FA001-AC4F-418D-AE19-62706E023703}">
                      <ahyp:hlinkClr val="tx"/>
                    </a:ext>
                  </a:extLst>
                </a:hlinkClick>
              </a:rPr>
              <a:t>Scaling laws</a:t>
            </a:r>
            <a:endParaRPr b="1" sz="1100">
              <a:solidFill>
                <a:srgbClr val="0E2356"/>
              </a:solidFill>
              <a:latin typeface="Ubuntu"/>
              <a:ea typeface="Ubuntu"/>
              <a:cs typeface="Ubuntu"/>
              <a:sym typeface="Ubuntu"/>
            </a:endParaRPr>
          </a:p>
          <a:p>
            <a:pPr indent="-298450" lvl="0" marL="457200" rtl="0" algn="l">
              <a:lnSpc>
                <a:spcPct val="115000"/>
              </a:lnSpc>
              <a:spcBef>
                <a:spcPts val="0"/>
              </a:spcBef>
              <a:spcAft>
                <a:spcPts val="0"/>
              </a:spcAft>
              <a:buClr>
                <a:srgbClr val="0E2356"/>
              </a:buClr>
              <a:buSzPts val="1100"/>
              <a:buFont typeface="Ubuntu"/>
              <a:buAutoNum type="arabicPeriod"/>
            </a:pPr>
            <a:r>
              <a:rPr b="1" lang="en" sz="1100" u="sng">
                <a:solidFill>
                  <a:schemeClr val="accent5"/>
                </a:solidFill>
                <a:latin typeface="Ubuntu"/>
                <a:ea typeface="Ubuntu"/>
                <a:cs typeface="Ubuntu"/>
                <a:sym typeface="Ubuntu"/>
                <a:hlinkClick action="ppaction://hlinksldjump" r:id="rId11">
                  <a:extLst>
                    <a:ext uri="{A12FA001-AC4F-418D-AE19-62706E023703}">
                      <ahyp:hlinkClr val="tx"/>
                    </a:ext>
                  </a:extLst>
                </a:hlinkClick>
              </a:rPr>
              <a:t>Training process</a:t>
            </a:r>
            <a:endParaRPr b="1" sz="1100">
              <a:solidFill>
                <a:srgbClr val="0E2356"/>
              </a:solidFill>
              <a:latin typeface="Ubuntu"/>
              <a:ea typeface="Ubuntu"/>
              <a:cs typeface="Ubuntu"/>
              <a:sym typeface="Ubuntu"/>
            </a:endParaRPr>
          </a:p>
          <a:p>
            <a:pPr indent="-298450" lvl="0" marL="457200" rtl="0" algn="l">
              <a:lnSpc>
                <a:spcPct val="115000"/>
              </a:lnSpc>
              <a:spcBef>
                <a:spcPts val="0"/>
              </a:spcBef>
              <a:spcAft>
                <a:spcPts val="0"/>
              </a:spcAft>
              <a:buClr>
                <a:srgbClr val="0E2356"/>
              </a:buClr>
              <a:buSzPts val="1100"/>
              <a:buFont typeface="Ubuntu"/>
              <a:buAutoNum type="arabicPeriod"/>
            </a:pPr>
            <a:r>
              <a:rPr b="1" lang="en" sz="1100" u="sng">
                <a:solidFill>
                  <a:schemeClr val="accent5"/>
                </a:solidFill>
                <a:latin typeface="Ubuntu"/>
                <a:ea typeface="Ubuntu"/>
                <a:cs typeface="Ubuntu"/>
                <a:sym typeface="Ubuntu"/>
                <a:hlinkClick action="ppaction://hlinksldjump" r:id="rId12">
                  <a:extLst>
                    <a:ext uri="{A12FA001-AC4F-418D-AE19-62706E023703}">
                      <ahyp:hlinkClr val="tx"/>
                    </a:ext>
                  </a:extLst>
                </a:hlinkClick>
              </a:rPr>
              <a:t>Cost and optimization</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3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25" name="Google Shape;325;p33"/>
          <p:cNvSpPr txBox="1"/>
          <p:nvPr>
            <p:ph type="title"/>
          </p:nvPr>
        </p:nvSpPr>
        <p:spPr>
          <a:xfrm>
            <a:off x="0" y="0"/>
            <a:ext cx="7595700" cy="51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I.B.A Supervised Fine Tuning</a:t>
            </a:r>
            <a:endParaRPr/>
          </a:p>
        </p:txBody>
      </p:sp>
      <p:sp>
        <p:nvSpPr>
          <p:cNvPr id="326" name="Google Shape;326;p33"/>
          <p:cNvSpPr txBox="1"/>
          <p:nvPr/>
        </p:nvSpPr>
        <p:spPr>
          <a:xfrm>
            <a:off x="458600" y="546225"/>
            <a:ext cx="6138300" cy="25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p:txBody>
      </p:sp>
      <p:sp>
        <p:nvSpPr>
          <p:cNvPr id="327" name="Google Shape;327;p33"/>
          <p:cNvSpPr txBox="1"/>
          <p:nvPr>
            <p:ph idx="1" type="body"/>
          </p:nvPr>
        </p:nvSpPr>
        <p:spPr>
          <a:xfrm>
            <a:off x="189375" y="630300"/>
            <a:ext cx="5998800" cy="605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solidFill>
                  <a:srgbClr val="011C5D"/>
                </a:solidFill>
              </a:rPr>
              <a:t>How to get a User Assistant from a Language Model ? </a:t>
            </a:r>
            <a:endParaRPr>
              <a:solidFill>
                <a:srgbClr val="011C5D"/>
              </a:solidFill>
            </a:endParaRPr>
          </a:p>
        </p:txBody>
      </p:sp>
      <p:pic>
        <p:nvPicPr>
          <p:cNvPr id="328" name="Google Shape;328;p33"/>
          <p:cNvPicPr preferRelativeResize="0"/>
          <p:nvPr/>
        </p:nvPicPr>
        <p:blipFill>
          <a:blip r:embed="rId3">
            <a:alphaModFix/>
          </a:blip>
          <a:stretch>
            <a:fillRect/>
          </a:stretch>
        </p:blipFill>
        <p:spPr>
          <a:xfrm>
            <a:off x="458588" y="1346125"/>
            <a:ext cx="7894615" cy="3012292"/>
          </a:xfrm>
          <a:prstGeom prst="rect">
            <a:avLst/>
          </a:prstGeom>
          <a:noFill/>
          <a:ln>
            <a:noFill/>
          </a:ln>
        </p:spPr>
      </p:pic>
      <p:sp>
        <p:nvSpPr>
          <p:cNvPr id="329" name="Google Shape;329;p33"/>
          <p:cNvSpPr txBox="1"/>
          <p:nvPr/>
        </p:nvSpPr>
        <p:spPr>
          <a:xfrm>
            <a:off x="493900" y="4700575"/>
            <a:ext cx="4937100" cy="25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u="sng">
                <a:solidFill>
                  <a:schemeClr val="hlink"/>
                </a:solidFill>
                <a:hlinkClick r:id="rId4"/>
              </a:rPr>
              <a:t>C. Wolfe, 2023, Understanding and Using Supervised Fine-Tuning (SFT) for Language Models [Blog]</a:t>
            </a:r>
            <a:r>
              <a:rPr lang="en" sz="800">
                <a:solidFill>
                  <a:schemeClr val="dk2"/>
                </a:solidFill>
              </a:rPr>
              <a:t> </a:t>
            </a:r>
            <a:endParaRPr sz="800">
              <a:solidFill>
                <a:schemeClr val="dk2"/>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3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35" name="Google Shape;335;p34"/>
          <p:cNvSpPr txBox="1"/>
          <p:nvPr>
            <p:ph type="title"/>
          </p:nvPr>
        </p:nvSpPr>
        <p:spPr>
          <a:xfrm>
            <a:off x="0" y="0"/>
            <a:ext cx="7595700" cy="51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I.B.A Supervised Fine Tuning</a:t>
            </a:r>
            <a:endParaRPr/>
          </a:p>
        </p:txBody>
      </p:sp>
      <p:sp>
        <p:nvSpPr>
          <p:cNvPr id="336" name="Google Shape;336;p34"/>
          <p:cNvSpPr txBox="1"/>
          <p:nvPr/>
        </p:nvSpPr>
        <p:spPr>
          <a:xfrm>
            <a:off x="458600" y="546225"/>
            <a:ext cx="6138300" cy="25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p:txBody>
      </p:sp>
      <p:sp>
        <p:nvSpPr>
          <p:cNvPr id="337" name="Google Shape;337;p34"/>
          <p:cNvSpPr txBox="1"/>
          <p:nvPr/>
        </p:nvSpPr>
        <p:spPr>
          <a:xfrm>
            <a:off x="182600" y="1346125"/>
            <a:ext cx="8233800" cy="64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011C5D"/>
                </a:solidFill>
                <a:latin typeface="Ubuntu"/>
                <a:ea typeface="Ubuntu"/>
                <a:cs typeface="Ubuntu"/>
                <a:sym typeface="Ubuntu"/>
              </a:rPr>
              <a:t>Idea: take a LLM pre-trained (as explained in I.Building Large Language Models) and fine tune to respect </a:t>
            </a:r>
            <a:r>
              <a:rPr lang="en" sz="1100">
                <a:solidFill>
                  <a:srgbClr val="011C5D"/>
                </a:solidFill>
                <a:latin typeface="Ubuntu"/>
                <a:ea typeface="Ubuntu"/>
                <a:cs typeface="Ubuntu"/>
                <a:sym typeface="Ubuntu"/>
              </a:rPr>
              <a:t>human preferences with moderation</a:t>
            </a:r>
            <a:endParaRPr sz="1100">
              <a:solidFill>
                <a:srgbClr val="011C5D"/>
              </a:solidFill>
              <a:latin typeface="Ubuntu"/>
              <a:ea typeface="Ubuntu"/>
              <a:cs typeface="Ubuntu"/>
              <a:sym typeface="Ubuntu"/>
            </a:endParaRPr>
          </a:p>
          <a:p>
            <a:pPr indent="0" lvl="0" marL="0" rtl="0" algn="l">
              <a:spcBef>
                <a:spcPts val="0"/>
              </a:spcBef>
              <a:spcAft>
                <a:spcPts val="0"/>
              </a:spcAft>
              <a:buNone/>
            </a:pPr>
            <a:r>
              <a:t/>
            </a:r>
            <a:endParaRPr sz="1100">
              <a:solidFill>
                <a:srgbClr val="011C5D"/>
              </a:solidFill>
              <a:latin typeface="Ubuntu"/>
              <a:ea typeface="Ubuntu"/>
              <a:cs typeface="Ubuntu"/>
              <a:sym typeface="Ubuntu"/>
            </a:endParaRPr>
          </a:p>
          <a:p>
            <a:pPr indent="0" lvl="0" marL="0" rtl="0" algn="l">
              <a:spcBef>
                <a:spcPts val="0"/>
              </a:spcBef>
              <a:spcAft>
                <a:spcPts val="0"/>
              </a:spcAft>
              <a:buNone/>
            </a:pPr>
            <a:r>
              <a:rPr lang="en" sz="1100">
                <a:solidFill>
                  <a:srgbClr val="011C5D"/>
                </a:solidFill>
                <a:latin typeface="Ubuntu"/>
                <a:ea typeface="Ubuntu"/>
                <a:cs typeface="Ubuntu"/>
                <a:sym typeface="Ubuntu"/>
              </a:rPr>
              <a:t> </a:t>
            </a:r>
            <a:endParaRPr sz="1500">
              <a:solidFill>
                <a:srgbClr val="011C5D"/>
              </a:solidFill>
              <a:latin typeface="Ubuntu"/>
              <a:ea typeface="Ubuntu"/>
              <a:cs typeface="Ubuntu"/>
              <a:sym typeface="Ubuntu"/>
            </a:endParaRPr>
          </a:p>
        </p:txBody>
      </p:sp>
      <p:sp>
        <p:nvSpPr>
          <p:cNvPr id="338" name="Google Shape;338;p34"/>
          <p:cNvSpPr txBox="1"/>
          <p:nvPr>
            <p:ph idx="1" type="body"/>
          </p:nvPr>
        </p:nvSpPr>
        <p:spPr>
          <a:xfrm>
            <a:off x="189375" y="630300"/>
            <a:ext cx="5998800" cy="605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solidFill>
                  <a:srgbClr val="011C5D"/>
                </a:solidFill>
              </a:rPr>
              <a:t>Famous LLM follow user instructions with moderation</a:t>
            </a:r>
            <a:endParaRPr>
              <a:solidFill>
                <a:srgbClr val="011C5D"/>
              </a:solidFill>
            </a:endParaRPr>
          </a:p>
        </p:txBody>
      </p:sp>
      <p:pic>
        <p:nvPicPr>
          <p:cNvPr id="339" name="Google Shape;339;p34"/>
          <p:cNvPicPr preferRelativeResize="0"/>
          <p:nvPr/>
        </p:nvPicPr>
        <p:blipFill>
          <a:blip r:embed="rId3">
            <a:alphaModFix/>
          </a:blip>
          <a:stretch>
            <a:fillRect/>
          </a:stretch>
        </p:blipFill>
        <p:spPr>
          <a:xfrm>
            <a:off x="4443363" y="2571750"/>
            <a:ext cx="4029075" cy="1619250"/>
          </a:xfrm>
          <a:prstGeom prst="rect">
            <a:avLst/>
          </a:prstGeom>
          <a:noFill/>
          <a:ln>
            <a:noFill/>
          </a:ln>
        </p:spPr>
      </p:pic>
      <p:pic>
        <p:nvPicPr>
          <p:cNvPr id="340" name="Google Shape;340;p34"/>
          <p:cNvPicPr preferRelativeResize="0"/>
          <p:nvPr/>
        </p:nvPicPr>
        <p:blipFill>
          <a:blip r:embed="rId4">
            <a:alphaModFix/>
          </a:blip>
          <a:stretch>
            <a:fillRect/>
          </a:stretch>
        </p:blipFill>
        <p:spPr>
          <a:xfrm>
            <a:off x="925625" y="1998123"/>
            <a:ext cx="3078399" cy="2829376"/>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3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46" name="Google Shape;346;p35"/>
          <p:cNvSpPr txBox="1"/>
          <p:nvPr>
            <p:ph type="title"/>
          </p:nvPr>
        </p:nvSpPr>
        <p:spPr>
          <a:xfrm>
            <a:off x="0" y="0"/>
            <a:ext cx="7595700" cy="51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I.B.A Supervised Fine Tuning</a:t>
            </a:r>
            <a:endParaRPr/>
          </a:p>
        </p:txBody>
      </p:sp>
      <p:sp>
        <p:nvSpPr>
          <p:cNvPr id="347" name="Google Shape;347;p35"/>
          <p:cNvSpPr txBox="1"/>
          <p:nvPr/>
        </p:nvSpPr>
        <p:spPr>
          <a:xfrm>
            <a:off x="458600" y="546225"/>
            <a:ext cx="6138300" cy="25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p:txBody>
      </p:sp>
      <p:sp>
        <p:nvSpPr>
          <p:cNvPr id="348" name="Google Shape;348;p35"/>
          <p:cNvSpPr txBox="1"/>
          <p:nvPr/>
        </p:nvSpPr>
        <p:spPr>
          <a:xfrm>
            <a:off x="182600" y="1351500"/>
            <a:ext cx="8233800" cy="64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rgbClr val="011C5D"/>
                </a:solidFill>
              </a:rPr>
              <a:t>Problem 1</a:t>
            </a:r>
            <a:r>
              <a:rPr lang="en" sz="1100">
                <a:solidFill>
                  <a:srgbClr val="011C5D"/>
                </a:solidFill>
              </a:rPr>
              <a:t>: Human Alignment - how to know the favorite answer for a human ? Costly to ask a human</a:t>
            </a:r>
            <a:endParaRPr sz="1100">
              <a:solidFill>
                <a:srgbClr val="011C5D"/>
              </a:solidFill>
            </a:endParaRPr>
          </a:p>
          <a:p>
            <a:pPr indent="0" lvl="0" marL="0" rtl="0" algn="l">
              <a:spcBef>
                <a:spcPts val="0"/>
              </a:spcBef>
              <a:spcAft>
                <a:spcPts val="0"/>
              </a:spcAft>
              <a:buNone/>
            </a:pPr>
            <a:r>
              <a:rPr b="1" lang="en" sz="1100">
                <a:solidFill>
                  <a:srgbClr val="011C5D"/>
                </a:solidFill>
              </a:rPr>
              <a:t>Solution</a:t>
            </a:r>
            <a:r>
              <a:rPr lang="en" sz="1100">
                <a:solidFill>
                  <a:srgbClr val="011C5D"/>
                </a:solidFill>
              </a:rPr>
              <a:t>: Use LLM to scale Data Collection at low cost</a:t>
            </a:r>
            <a:endParaRPr sz="1100">
              <a:solidFill>
                <a:srgbClr val="011C5D"/>
              </a:solidFill>
            </a:endParaRPr>
          </a:p>
          <a:p>
            <a:pPr indent="0" lvl="0" marL="0" rtl="0" algn="l">
              <a:spcBef>
                <a:spcPts val="0"/>
              </a:spcBef>
              <a:spcAft>
                <a:spcPts val="0"/>
              </a:spcAft>
              <a:buNone/>
            </a:pPr>
            <a:r>
              <a:t/>
            </a:r>
            <a:endParaRPr sz="1100">
              <a:solidFill>
                <a:srgbClr val="011C5D"/>
              </a:solidFill>
            </a:endParaRPr>
          </a:p>
          <a:p>
            <a:pPr indent="0" lvl="0" marL="0" rtl="0" algn="l">
              <a:spcBef>
                <a:spcPts val="0"/>
              </a:spcBef>
              <a:spcAft>
                <a:spcPts val="0"/>
              </a:spcAft>
              <a:buNone/>
            </a:pPr>
            <a:r>
              <a:t/>
            </a:r>
            <a:endParaRPr sz="1100">
              <a:solidFill>
                <a:srgbClr val="011C5D"/>
              </a:solidFill>
            </a:endParaRPr>
          </a:p>
          <a:p>
            <a:pPr indent="0" lvl="0" marL="0" rtl="0" algn="l">
              <a:spcBef>
                <a:spcPts val="0"/>
              </a:spcBef>
              <a:spcAft>
                <a:spcPts val="0"/>
              </a:spcAft>
              <a:buNone/>
            </a:pPr>
            <a:r>
              <a:rPr lang="en" sz="1100">
                <a:solidFill>
                  <a:srgbClr val="011C5D"/>
                </a:solidFill>
              </a:rPr>
              <a:t> </a:t>
            </a:r>
            <a:endParaRPr sz="1500">
              <a:solidFill>
                <a:srgbClr val="011C5D"/>
              </a:solidFill>
            </a:endParaRPr>
          </a:p>
        </p:txBody>
      </p:sp>
      <p:sp>
        <p:nvSpPr>
          <p:cNvPr id="349" name="Google Shape;349;p35"/>
          <p:cNvSpPr txBox="1"/>
          <p:nvPr>
            <p:ph idx="1" type="body"/>
          </p:nvPr>
        </p:nvSpPr>
        <p:spPr>
          <a:xfrm>
            <a:off x="189375" y="630300"/>
            <a:ext cx="5998800" cy="605100"/>
          </a:xfrm>
          <a:prstGeom prst="rect">
            <a:avLst/>
          </a:prstGeom>
        </p:spPr>
        <p:txBody>
          <a:bodyPr anchorCtr="0" anchor="ctr" bIns="91425" lIns="91425" spcFirstLastPara="1" rIns="91425" wrap="square" tIns="91425">
            <a:normAutofit fontScale="62500" lnSpcReduction="20000"/>
          </a:bodyPr>
          <a:lstStyle/>
          <a:p>
            <a:pPr indent="0" lvl="0" marL="0" rtl="0" algn="l">
              <a:spcBef>
                <a:spcPts val="0"/>
              </a:spcBef>
              <a:spcAft>
                <a:spcPts val="0"/>
              </a:spcAft>
              <a:buNone/>
            </a:pPr>
            <a:r>
              <a:rPr lang="en" sz="3250">
                <a:solidFill>
                  <a:srgbClr val="011C5D"/>
                </a:solidFill>
              </a:rPr>
              <a:t>Supervised Fine Tuning </a:t>
            </a:r>
            <a:endParaRPr sz="3250">
              <a:solidFill>
                <a:srgbClr val="011C5D"/>
              </a:solidFill>
            </a:endParaRPr>
          </a:p>
          <a:p>
            <a:pPr indent="0" lvl="0" marL="0" rtl="0" algn="l">
              <a:spcBef>
                <a:spcPts val="0"/>
              </a:spcBef>
              <a:spcAft>
                <a:spcPts val="0"/>
              </a:spcAft>
              <a:buNone/>
            </a:pPr>
            <a:r>
              <a:rPr lang="en" sz="1900">
                <a:solidFill>
                  <a:srgbClr val="011C5D"/>
                </a:solidFill>
              </a:rPr>
              <a:t>How can we get the post training data ? </a:t>
            </a:r>
            <a:endParaRPr sz="1900">
              <a:solidFill>
                <a:srgbClr val="011C5D"/>
              </a:solidFill>
            </a:endParaRPr>
          </a:p>
        </p:txBody>
      </p:sp>
      <p:pic>
        <p:nvPicPr>
          <p:cNvPr id="350" name="Google Shape;350;p35"/>
          <p:cNvPicPr preferRelativeResize="0"/>
          <p:nvPr/>
        </p:nvPicPr>
        <p:blipFill>
          <a:blip r:embed="rId3">
            <a:alphaModFix/>
          </a:blip>
          <a:stretch>
            <a:fillRect/>
          </a:stretch>
        </p:blipFill>
        <p:spPr>
          <a:xfrm>
            <a:off x="1230613" y="2002850"/>
            <a:ext cx="6137768" cy="2660375"/>
          </a:xfrm>
          <a:prstGeom prst="rect">
            <a:avLst/>
          </a:prstGeom>
          <a:noFill/>
          <a:ln>
            <a:noFill/>
          </a:ln>
        </p:spPr>
      </p:pic>
      <p:sp>
        <p:nvSpPr>
          <p:cNvPr id="351" name="Google Shape;351;p35"/>
          <p:cNvSpPr txBox="1"/>
          <p:nvPr/>
        </p:nvSpPr>
        <p:spPr>
          <a:xfrm>
            <a:off x="405700" y="4663225"/>
            <a:ext cx="3704100" cy="25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u="sng">
                <a:solidFill>
                  <a:schemeClr val="hlink"/>
                </a:solidFill>
                <a:hlinkClick r:id="rId4"/>
              </a:rPr>
              <a:t>Alpaca: A Strong, Replicable Instruction-Following Model [Blog]</a:t>
            </a:r>
            <a:r>
              <a:rPr lang="en" sz="800">
                <a:solidFill>
                  <a:schemeClr val="dk2"/>
                </a:solidFill>
              </a:rPr>
              <a:t> </a:t>
            </a:r>
            <a:endParaRPr sz="800">
              <a:solidFill>
                <a:schemeClr val="dk2"/>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3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57" name="Google Shape;357;p36"/>
          <p:cNvSpPr txBox="1"/>
          <p:nvPr>
            <p:ph type="title"/>
          </p:nvPr>
        </p:nvSpPr>
        <p:spPr>
          <a:xfrm>
            <a:off x="0" y="0"/>
            <a:ext cx="7595700" cy="51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I.B.A Supervised Fine Tuning</a:t>
            </a:r>
            <a:endParaRPr/>
          </a:p>
        </p:txBody>
      </p:sp>
      <p:sp>
        <p:nvSpPr>
          <p:cNvPr id="358" name="Google Shape;358;p36"/>
          <p:cNvSpPr txBox="1"/>
          <p:nvPr/>
        </p:nvSpPr>
        <p:spPr>
          <a:xfrm>
            <a:off x="458600" y="546225"/>
            <a:ext cx="6138300" cy="25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p:txBody>
      </p:sp>
      <p:sp>
        <p:nvSpPr>
          <p:cNvPr id="359" name="Google Shape;359;p36"/>
          <p:cNvSpPr txBox="1"/>
          <p:nvPr/>
        </p:nvSpPr>
        <p:spPr>
          <a:xfrm>
            <a:off x="182600" y="1534525"/>
            <a:ext cx="8233800" cy="64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rgbClr val="011C5D"/>
                </a:solidFill>
                <a:latin typeface="Ubuntu"/>
                <a:ea typeface="Ubuntu"/>
                <a:cs typeface="Ubuntu"/>
                <a:sym typeface="Ubuntu"/>
              </a:rPr>
              <a:t>Problem 2</a:t>
            </a:r>
            <a:r>
              <a:rPr lang="en" sz="1100">
                <a:solidFill>
                  <a:srgbClr val="011C5D"/>
                </a:solidFill>
                <a:latin typeface="Ubuntu"/>
                <a:ea typeface="Ubuntu"/>
                <a:cs typeface="Ubuntu"/>
                <a:sym typeface="Ubuntu"/>
              </a:rPr>
              <a:t>: 52K instruction is nothing compared to the amount of data needed to train a LM</a:t>
            </a:r>
            <a:endParaRPr sz="1100">
              <a:solidFill>
                <a:srgbClr val="011C5D"/>
              </a:solidFill>
              <a:latin typeface="Ubuntu"/>
              <a:ea typeface="Ubuntu"/>
              <a:cs typeface="Ubuntu"/>
              <a:sym typeface="Ubuntu"/>
            </a:endParaRPr>
          </a:p>
          <a:p>
            <a:pPr indent="0" lvl="0" marL="0" rtl="0" algn="l">
              <a:spcBef>
                <a:spcPts val="0"/>
              </a:spcBef>
              <a:spcAft>
                <a:spcPts val="0"/>
              </a:spcAft>
              <a:buNone/>
            </a:pPr>
            <a:r>
              <a:rPr b="1" lang="en" sz="1100">
                <a:solidFill>
                  <a:srgbClr val="011C5D"/>
                </a:solidFill>
                <a:latin typeface="Ubuntu"/>
                <a:ea typeface="Ubuntu"/>
                <a:cs typeface="Ubuntu"/>
                <a:sym typeface="Ubuntu"/>
              </a:rPr>
              <a:t>Solution</a:t>
            </a:r>
            <a:r>
              <a:rPr lang="en" sz="1100">
                <a:solidFill>
                  <a:srgbClr val="011C5D"/>
                </a:solidFill>
                <a:latin typeface="Ubuntu"/>
                <a:ea typeface="Ubuntu"/>
                <a:cs typeface="Ubuntu"/>
                <a:sym typeface="Ubuntu"/>
              </a:rPr>
              <a:t>: A few data is required for SFT </a:t>
            </a:r>
            <a:endParaRPr sz="1100">
              <a:solidFill>
                <a:srgbClr val="011C5D"/>
              </a:solidFill>
              <a:latin typeface="Ubuntu"/>
              <a:ea typeface="Ubuntu"/>
              <a:cs typeface="Ubuntu"/>
              <a:sym typeface="Ubuntu"/>
            </a:endParaRPr>
          </a:p>
          <a:p>
            <a:pPr indent="0" lvl="0" marL="0" rtl="0" algn="l">
              <a:spcBef>
                <a:spcPts val="0"/>
              </a:spcBef>
              <a:spcAft>
                <a:spcPts val="0"/>
              </a:spcAft>
              <a:buNone/>
            </a:pPr>
            <a:r>
              <a:rPr lang="en" sz="1100">
                <a:solidFill>
                  <a:srgbClr val="011C5D"/>
                </a:solidFill>
                <a:latin typeface="Ubuntu"/>
                <a:ea typeface="Ubuntu"/>
                <a:cs typeface="Ubuntu"/>
                <a:sym typeface="Ubuntu"/>
              </a:rPr>
              <a:t> </a:t>
            </a:r>
            <a:endParaRPr sz="1500">
              <a:solidFill>
                <a:srgbClr val="011C5D"/>
              </a:solidFill>
              <a:latin typeface="Ubuntu"/>
              <a:ea typeface="Ubuntu"/>
              <a:cs typeface="Ubuntu"/>
              <a:sym typeface="Ubuntu"/>
            </a:endParaRPr>
          </a:p>
        </p:txBody>
      </p:sp>
      <p:sp>
        <p:nvSpPr>
          <p:cNvPr id="360" name="Google Shape;360;p36"/>
          <p:cNvSpPr txBox="1"/>
          <p:nvPr/>
        </p:nvSpPr>
        <p:spPr>
          <a:xfrm>
            <a:off x="405700" y="4663225"/>
            <a:ext cx="3704100" cy="31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u="sng">
                <a:solidFill>
                  <a:schemeClr val="hlink"/>
                </a:solidFill>
                <a:hlinkClick r:id="rId3"/>
              </a:rPr>
              <a:t>Zhou &amp; Al 2023, LIMA: Less Is More for Alignment</a:t>
            </a:r>
            <a:endParaRPr sz="800">
              <a:solidFill>
                <a:srgbClr val="12316A"/>
              </a:solidFill>
            </a:endParaRPr>
          </a:p>
        </p:txBody>
      </p:sp>
      <p:pic>
        <p:nvPicPr>
          <p:cNvPr id="361" name="Google Shape;361;p36"/>
          <p:cNvPicPr preferRelativeResize="0"/>
          <p:nvPr/>
        </p:nvPicPr>
        <p:blipFill>
          <a:blip r:embed="rId4">
            <a:alphaModFix/>
          </a:blip>
          <a:stretch>
            <a:fillRect/>
          </a:stretch>
        </p:blipFill>
        <p:spPr>
          <a:xfrm>
            <a:off x="2127900" y="2178333"/>
            <a:ext cx="3704100" cy="2336668"/>
          </a:xfrm>
          <a:prstGeom prst="rect">
            <a:avLst/>
          </a:prstGeom>
          <a:noFill/>
          <a:ln>
            <a:noFill/>
          </a:ln>
        </p:spPr>
      </p:pic>
      <p:sp>
        <p:nvSpPr>
          <p:cNvPr id="362" name="Google Shape;362;p36"/>
          <p:cNvSpPr txBox="1"/>
          <p:nvPr>
            <p:ph idx="1" type="body"/>
          </p:nvPr>
        </p:nvSpPr>
        <p:spPr>
          <a:xfrm>
            <a:off x="189375" y="630300"/>
            <a:ext cx="5998800" cy="605100"/>
          </a:xfrm>
          <a:prstGeom prst="rect">
            <a:avLst/>
          </a:prstGeom>
        </p:spPr>
        <p:txBody>
          <a:bodyPr anchorCtr="0" anchor="ctr" bIns="91425" lIns="91425" spcFirstLastPara="1" rIns="91425" wrap="square" tIns="91425">
            <a:normAutofit fontScale="55000" lnSpcReduction="20000"/>
          </a:bodyPr>
          <a:lstStyle/>
          <a:p>
            <a:pPr indent="0" lvl="0" marL="0" rtl="0" algn="l">
              <a:spcBef>
                <a:spcPts val="0"/>
              </a:spcBef>
              <a:spcAft>
                <a:spcPts val="0"/>
              </a:spcAft>
              <a:buNone/>
            </a:pPr>
            <a:r>
              <a:rPr lang="en" sz="3250">
                <a:solidFill>
                  <a:srgbClr val="011C5D"/>
                </a:solidFill>
              </a:rPr>
              <a:t>Supervised Fine Tuning </a:t>
            </a:r>
            <a:endParaRPr sz="3250">
              <a:solidFill>
                <a:srgbClr val="011C5D"/>
              </a:solidFill>
            </a:endParaRPr>
          </a:p>
          <a:p>
            <a:pPr indent="0" lvl="0" marL="0" rtl="0" algn="l">
              <a:spcBef>
                <a:spcPts val="0"/>
              </a:spcBef>
              <a:spcAft>
                <a:spcPts val="0"/>
              </a:spcAft>
              <a:buNone/>
            </a:pPr>
            <a:r>
              <a:rPr lang="en" sz="2700">
                <a:solidFill>
                  <a:srgbClr val="011C5D"/>
                </a:solidFill>
              </a:rPr>
              <a:t>How much data do we need ?</a:t>
            </a:r>
            <a:endParaRPr sz="1900">
              <a:solidFill>
                <a:srgbClr val="011C5D"/>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pic>
        <p:nvPicPr>
          <p:cNvPr id="367" name="Google Shape;367;p37"/>
          <p:cNvPicPr preferRelativeResize="0"/>
          <p:nvPr/>
        </p:nvPicPr>
        <p:blipFill>
          <a:blip r:embed="rId3">
            <a:alphaModFix/>
          </a:blip>
          <a:stretch>
            <a:fillRect/>
          </a:stretch>
        </p:blipFill>
        <p:spPr>
          <a:xfrm>
            <a:off x="7101000" y="1666625"/>
            <a:ext cx="1241575" cy="1252350"/>
          </a:xfrm>
          <a:prstGeom prst="rect">
            <a:avLst/>
          </a:prstGeom>
          <a:noFill/>
          <a:ln>
            <a:noFill/>
          </a:ln>
        </p:spPr>
      </p:pic>
      <p:sp>
        <p:nvSpPr>
          <p:cNvPr id="368" name="Google Shape;368;p3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69" name="Google Shape;369;p37"/>
          <p:cNvSpPr txBox="1"/>
          <p:nvPr>
            <p:ph type="title"/>
          </p:nvPr>
        </p:nvSpPr>
        <p:spPr>
          <a:xfrm>
            <a:off x="0" y="0"/>
            <a:ext cx="7595700" cy="51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I.B.A Supervised Fine Tuning</a:t>
            </a:r>
            <a:endParaRPr/>
          </a:p>
        </p:txBody>
      </p:sp>
      <p:sp>
        <p:nvSpPr>
          <p:cNvPr id="370" name="Google Shape;370;p37"/>
          <p:cNvSpPr txBox="1"/>
          <p:nvPr/>
        </p:nvSpPr>
        <p:spPr>
          <a:xfrm>
            <a:off x="458600" y="546225"/>
            <a:ext cx="6138300" cy="25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p:txBody>
      </p:sp>
      <p:sp>
        <p:nvSpPr>
          <p:cNvPr id="371" name="Google Shape;371;p37"/>
          <p:cNvSpPr txBox="1"/>
          <p:nvPr/>
        </p:nvSpPr>
        <p:spPr>
          <a:xfrm>
            <a:off x="182600" y="1409000"/>
            <a:ext cx="4557300" cy="65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rgbClr val="011C5D"/>
                </a:solidFill>
              </a:rPr>
              <a:t>Same process than the language model training</a:t>
            </a:r>
            <a:endParaRPr sz="1500">
              <a:solidFill>
                <a:srgbClr val="011C5D"/>
              </a:solidFill>
            </a:endParaRPr>
          </a:p>
          <a:p>
            <a:pPr indent="0" lvl="0" marL="0" rtl="0" algn="l">
              <a:spcBef>
                <a:spcPts val="0"/>
              </a:spcBef>
              <a:spcAft>
                <a:spcPts val="0"/>
              </a:spcAft>
              <a:buNone/>
            </a:pPr>
            <a:r>
              <a:t/>
            </a:r>
            <a:endParaRPr sz="1500">
              <a:solidFill>
                <a:srgbClr val="011C5D"/>
              </a:solidFill>
            </a:endParaRPr>
          </a:p>
        </p:txBody>
      </p:sp>
      <p:sp>
        <p:nvSpPr>
          <p:cNvPr id="372" name="Google Shape;372;p37"/>
          <p:cNvSpPr txBox="1"/>
          <p:nvPr>
            <p:ph idx="1" type="body"/>
          </p:nvPr>
        </p:nvSpPr>
        <p:spPr>
          <a:xfrm>
            <a:off x="189375" y="630300"/>
            <a:ext cx="5998800" cy="605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solidFill>
                  <a:srgbClr val="011C5D"/>
                </a:solidFill>
              </a:rPr>
              <a:t>How Supervised Fine Tuning Works ? </a:t>
            </a:r>
            <a:endParaRPr>
              <a:solidFill>
                <a:srgbClr val="011C5D"/>
              </a:solidFill>
            </a:endParaRPr>
          </a:p>
        </p:txBody>
      </p:sp>
      <p:sp>
        <p:nvSpPr>
          <p:cNvPr id="373" name="Google Shape;373;p37"/>
          <p:cNvSpPr txBox="1"/>
          <p:nvPr/>
        </p:nvSpPr>
        <p:spPr>
          <a:xfrm>
            <a:off x="405700" y="4663225"/>
            <a:ext cx="3704100" cy="25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u="sng">
                <a:solidFill>
                  <a:schemeClr val="hlink"/>
                </a:solidFill>
                <a:latin typeface="Ubuntu"/>
                <a:ea typeface="Ubuntu"/>
                <a:cs typeface="Ubuntu"/>
                <a:sym typeface="Ubuntu"/>
                <a:hlinkClick r:id="rId4"/>
              </a:rPr>
              <a:t>Open AI, 2022, Aligning language models to follow instructions [Blog]</a:t>
            </a:r>
            <a:r>
              <a:rPr lang="en" sz="800">
                <a:solidFill>
                  <a:srgbClr val="0E2356"/>
                </a:solidFill>
                <a:latin typeface="Ubuntu"/>
                <a:ea typeface="Ubuntu"/>
                <a:cs typeface="Ubuntu"/>
                <a:sym typeface="Ubuntu"/>
              </a:rPr>
              <a:t> </a:t>
            </a:r>
            <a:endParaRPr sz="800">
              <a:solidFill>
                <a:srgbClr val="12316A"/>
              </a:solidFill>
              <a:latin typeface="Ubuntu"/>
              <a:ea typeface="Ubuntu"/>
              <a:cs typeface="Ubuntu"/>
              <a:sym typeface="Ubuntu"/>
            </a:endParaRPr>
          </a:p>
        </p:txBody>
      </p:sp>
      <p:sp>
        <p:nvSpPr>
          <p:cNvPr id="374" name="Google Shape;374;p37"/>
          <p:cNvSpPr/>
          <p:nvPr/>
        </p:nvSpPr>
        <p:spPr>
          <a:xfrm>
            <a:off x="5618900" y="2118996"/>
            <a:ext cx="1644300" cy="767700"/>
          </a:xfrm>
          <a:prstGeom prst="roundRect">
            <a:avLst>
              <a:gd fmla="val 16667" name="adj"/>
            </a:avLst>
          </a:prstGeom>
          <a:solidFill>
            <a:srgbClr val="F3F3F3"/>
          </a:solidFill>
          <a:ln cap="flat" cmpd="sng" w="9525">
            <a:solidFill>
              <a:srgbClr val="011C5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011C5D"/>
                </a:solidFill>
                <a:latin typeface="Ubuntu"/>
                <a:ea typeface="Ubuntu"/>
                <a:cs typeface="Ubuntu"/>
                <a:sym typeface="Ubuntu"/>
              </a:rPr>
              <a:t>Model</a:t>
            </a:r>
            <a:endParaRPr>
              <a:solidFill>
                <a:srgbClr val="011C5D"/>
              </a:solidFill>
              <a:latin typeface="Ubuntu"/>
              <a:ea typeface="Ubuntu"/>
              <a:cs typeface="Ubuntu"/>
              <a:sym typeface="Ubuntu"/>
            </a:endParaRPr>
          </a:p>
        </p:txBody>
      </p:sp>
      <p:sp>
        <p:nvSpPr>
          <p:cNvPr id="375" name="Google Shape;375;p37"/>
          <p:cNvSpPr txBox="1"/>
          <p:nvPr/>
        </p:nvSpPr>
        <p:spPr>
          <a:xfrm>
            <a:off x="4739900" y="3775375"/>
            <a:ext cx="3396300" cy="42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rgbClr val="FF9900"/>
                </a:solidFill>
              </a:rPr>
              <a:t>Expl </a:t>
            </a:r>
            <a:r>
              <a:rPr lang="en" sz="1300">
                <a:solidFill>
                  <a:srgbClr val="FF0000"/>
                </a:solidFill>
              </a:rPr>
              <a:t>ain</a:t>
            </a:r>
            <a:r>
              <a:rPr lang="en" sz="1300">
                <a:solidFill>
                  <a:srgbClr val="FF9900"/>
                </a:solidFill>
              </a:rPr>
              <a:t> </a:t>
            </a:r>
            <a:r>
              <a:rPr lang="en" sz="1300">
                <a:solidFill>
                  <a:schemeClr val="accent1"/>
                </a:solidFill>
              </a:rPr>
              <a:t>the</a:t>
            </a:r>
            <a:r>
              <a:rPr lang="en" sz="1300">
                <a:solidFill>
                  <a:srgbClr val="FF9900"/>
                </a:solidFill>
              </a:rPr>
              <a:t> </a:t>
            </a:r>
            <a:r>
              <a:rPr lang="en" sz="1300">
                <a:solidFill>
                  <a:srgbClr val="566589"/>
                </a:solidFill>
              </a:rPr>
              <a:t>moon</a:t>
            </a:r>
            <a:r>
              <a:rPr lang="en" sz="1300">
                <a:solidFill>
                  <a:srgbClr val="FF9900"/>
                </a:solidFill>
              </a:rPr>
              <a:t> </a:t>
            </a:r>
            <a:r>
              <a:rPr lang="en" sz="1300">
                <a:solidFill>
                  <a:schemeClr val="accent5"/>
                </a:solidFill>
              </a:rPr>
              <a:t>lan</a:t>
            </a:r>
            <a:r>
              <a:rPr lang="en" sz="1300">
                <a:solidFill>
                  <a:srgbClr val="FF9900"/>
                </a:solidFill>
              </a:rPr>
              <a:t> </a:t>
            </a:r>
            <a:r>
              <a:rPr lang="en" sz="1300">
                <a:solidFill>
                  <a:srgbClr val="CC0000"/>
                </a:solidFill>
              </a:rPr>
              <a:t>ding</a:t>
            </a:r>
            <a:r>
              <a:rPr lang="en" sz="1300">
                <a:solidFill>
                  <a:srgbClr val="FF9900"/>
                </a:solidFill>
              </a:rPr>
              <a:t> </a:t>
            </a:r>
            <a:r>
              <a:rPr lang="en" sz="1300">
                <a:solidFill>
                  <a:srgbClr val="A4C2F4"/>
                </a:solidFill>
              </a:rPr>
              <a:t>to</a:t>
            </a:r>
            <a:r>
              <a:rPr lang="en" sz="1300">
                <a:solidFill>
                  <a:srgbClr val="FF9900"/>
                </a:solidFill>
              </a:rPr>
              <a:t> </a:t>
            </a:r>
            <a:r>
              <a:rPr lang="en" sz="1300">
                <a:solidFill>
                  <a:srgbClr val="93C47D"/>
                </a:solidFill>
              </a:rPr>
              <a:t>a</a:t>
            </a:r>
            <a:r>
              <a:rPr lang="en" sz="1300">
                <a:solidFill>
                  <a:srgbClr val="FF9900"/>
                </a:solidFill>
              </a:rPr>
              <a:t> 6 </a:t>
            </a:r>
            <a:r>
              <a:rPr lang="en" sz="1300">
                <a:solidFill>
                  <a:srgbClr val="A2C4C9"/>
                </a:solidFill>
              </a:rPr>
              <a:t>years</a:t>
            </a:r>
            <a:r>
              <a:rPr lang="en" sz="1300">
                <a:solidFill>
                  <a:srgbClr val="FF9900"/>
                </a:solidFill>
              </a:rPr>
              <a:t> old</a:t>
            </a:r>
            <a:endParaRPr sz="1300">
              <a:solidFill>
                <a:srgbClr val="6FA8DC"/>
              </a:solidFill>
            </a:endParaRPr>
          </a:p>
        </p:txBody>
      </p:sp>
      <p:cxnSp>
        <p:nvCxnSpPr>
          <p:cNvPr id="376" name="Google Shape;376;p37"/>
          <p:cNvCxnSpPr/>
          <p:nvPr/>
        </p:nvCxnSpPr>
        <p:spPr>
          <a:xfrm rot="10800000">
            <a:off x="6438050" y="1928200"/>
            <a:ext cx="0" cy="190800"/>
          </a:xfrm>
          <a:prstGeom prst="straightConnector1">
            <a:avLst/>
          </a:prstGeom>
          <a:noFill/>
          <a:ln cap="flat" cmpd="sng" w="9525">
            <a:solidFill>
              <a:srgbClr val="011C5D"/>
            </a:solidFill>
            <a:prstDash val="solid"/>
            <a:round/>
            <a:headEnd len="med" w="med" type="none"/>
            <a:tailEnd len="med" w="med" type="triangle"/>
          </a:ln>
        </p:spPr>
      </p:cxnSp>
      <p:sp>
        <p:nvSpPr>
          <p:cNvPr id="377" name="Google Shape;377;p37"/>
          <p:cNvSpPr txBox="1"/>
          <p:nvPr/>
        </p:nvSpPr>
        <p:spPr>
          <a:xfrm>
            <a:off x="4855700" y="3198825"/>
            <a:ext cx="3170700" cy="264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000">
                <a:solidFill>
                  <a:srgbClr val="FF9900"/>
                </a:solidFill>
              </a:rPr>
              <a:t>9140 </a:t>
            </a:r>
            <a:r>
              <a:rPr lang="en" sz="1000">
                <a:solidFill>
                  <a:srgbClr val="FF0000"/>
                </a:solidFill>
              </a:rPr>
              <a:t>820</a:t>
            </a:r>
            <a:r>
              <a:rPr lang="en" sz="1000">
                <a:solidFill>
                  <a:srgbClr val="FF9900"/>
                </a:solidFill>
              </a:rPr>
              <a:t> </a:t>
            </a:r>
            <a:r>
              <a:rPr lang="en" sz="1000">
                <a:solidFill>
                  <a:schemeClr val="accent1"/>
                </a:solidFill>
              </a:rPr>
              <a:t>19 </a:t>
            </a:r>
            <a:r>
              <a:rPr lang="en" sz="1000">
                <a:solidFill>
                  <a:schemeClr val="dk1"/>
                </a:solidFill>
                <a:highlight>
                  <a:srgbClr val="FFFFFF"/>
                </a:highlight>
              </a:rPr>
              <a:t> </a:t>
            </a:r>
            <a:r>
              <a:rPr lang="en" sz="1000">
                <a:solidFill>
                  <a:srgbClr val="566589"/>
                </a:solidFill>
              </a:rPr>
              <a:t>354</a:t>
            </a:r>
            <a:r>
              <a:rPr lang="en" sz="1000">
                <a:solidFill>
                  <a:schemeClr val="dk1"/>
                </a:solidFill>
                <a:highlight>
                  <a:srgbClr val="FFFFFF"/>
                </a:highlight>
              </a:rPr>
              <a:t> </a:t>
            </a:r>
            <a:r>
              <a:rPr lang="en" sz="1000">
                <a:solidFill>
                  <a:schemeClr val="accent5"/>
                </a:solidFill>
              </a:rPr>
              <a:t>3672</a:t>
            </a:r>
            <a:r>
              <a:rPr lang="en" sz="1000">
                <a:solidFill>
                  <a:schemeClr val="dk1"/>
                </a:solidFill>
                <a:highlight>
                  <a:srgbClr val="FFFFFF"/>
                </a:highlight>
              </a:rPr>
              <a:t> </a:t>
            </a:r>
            <a:r>
              <a:rPr lang="en" sz="1000">
                <a:solidFill>
                  <a:srgbClr val="CC0000"/>
                </a:solidFill>
              </a:rPr>
              <a:t>34 </a:t>
            </a:r>
            <a:r>
              <a:rPr lang="en" sz="1000">
                <a:solidFill>
                  <a:srgbClr val="A4C2F4"/>
                </a:solidFill>
              </a:rPr>
              <a:t>347 </a:t>
            </a:r>
            <a:r>
              <a:rPr lang="en" sz="1000">
                <a:solidFill>
                  <a:srgbClr val="93C47D"/>
                </a:solidFill>
              </a:rPr>
              <a:t>321</a:t>
            </a:r>
            <a:r>
              <a:rPr lang="en" sz="1000">
                <a:solidFill>
                  <a:schemeClr val="dk1"/>
                </a:solidFill>
                <a:highlight>
                  <a:srgbClr val="FFFFFF"/>
                </a:highlight>
              </a:rPr>
              <a:t>  </a:t>
            </a:r>
            <a:r>
              <a:rPr lang="en" sz="1000">
                <a:solidFill>
                  <a:srgbClr val="FF9900"/>
                </a:solidFill>
              </a:rPr>
              <a:t>2903 </a:t>
            </a:r>
            <a:r>
              <a:rPr lang="en" sz="1000">
                <a:solidFill>
                  <a:srgbClr val="A2C4C9"/>
                </a:solidFill>
              </a:rPr>
              <a:t>224 </a:t>
            </a:r>
            <a:r>
              <a:rPr lang="en" sz="1000">
                <a:solidFill>
                  <a:srgbClr val="FF9900"/>
                </a:solidFill>
              </a:rPr>
              <a:t>9832</a:t>
            </a:r>
            <a:endParaRPr sz="1000">
              <a:solidFill>
                <a:schemeClr val="dk1"/>
              </a:solidFill>
              <a:highlight>
                <a:srgbClr val="FFFFFF"/>
              </a:highlight>
            </a:endParaRPr>
          </a:p>
          <a:p>
            <a:pPr indent="0" lvl="0" marL="0" rtl="0" algn="l">
              <a:spcBef>
                <a:spcPts val="0"/>
              </a:spcBef>
              <a:spcAft>
                <a:spcPts val="0"/>
              </a:spcAft>
              <a:buNone/>
            </a:pPr>
            <a:r>
              <a:t/>
            </a:r>
            <a:endParaRPr sz="1000">
              <a:solidFill>
                <a:schemeClr val="dk2"/>
              </a:solidFill>
            </a:endParaRPr>
          </a:p>
        </p:txBody>
      </p:sp>
      <p:cxnSp>
        <p:nvCxnSpPr>
          <p:cNvPr id="378" name="Google Shape;378;p37"/>
          <p:cNvCxnSpPr>
            <a:stCxn id="377" idx="0"/>
            <a:endCxn id="374" idx="2"/>
          </p:cNvCxnSpPr>
          <p:nvPr/>
        </p:nvCxnSpPr>
        <p:spPr>
          <a:xfrm rot="10800000">
            <a:off x="6441050" y="2886825"/>
            <a:ext cx="0" cy="312000"/>
          </a:xfrm>
          <a:prstGeom prst="straightConnector1">
            <a:avLst/>
          </a:prstGeom>
          <a:noFill/>
          <a:ln cap="flat" cmpd="sng" w="9525">
            <a:solidFill>
              <a:srgbClr val="011C5D"/>
            </a:solidFill>
            <a:prstDash val="solid"/>
            <a:round/>
            <a:headEnd len="med" w="med" type="none"/>
            <a:tailEnd len="med" w="med" type="triangle"/>
          </a:ln>
        </p:spPr>
      </p:cxnSp>
      <p:cxnSp>
        <p:nvCxnSpPr>
          <p:cNvPr id="379" name="Google Shape;379;p37"/>
          <p:cNvCxnSpPr>
            <a:stCxn id="375" idx="0"/>
            <a:endCxn id="377" idx="2"/>
          </p:cNvCxnSpPr>
          <p:nvPr/>
        </p:nvCxnSpPr>
        <p:spPr>
          <a:xfrm flipH="1" rot="10800000">
            <a:off x="6438050" y="3463075"/>
            <a:ext cx="3000" cy="312300"/>
          </a:xfrm>
          <a:prstGeom prst="straightConnector1">
            <a:avLst/>
          </a:prstGeom>
          <a:noFill/>
          <a:ln cap="flat" cmpd="sng" w="9525">
            <a:solidFill>
              <a:srgbClr val="011C5D"/>
            </a:solidFill>
            <a:prstDash val="solid"/>
            <a:round/>
            <a:headEnd len="med" w="med" type="none"/>
            <a:tailEnd len="med" w="med" type="triangle"/>
          </a:ln>
        </p:spPr>
      </p:cxnSp>
      <p:sp>
        <p:nvSpPr>
          <p:cNvPr id="380" name="Google Shape;380;p37"/>
          <p:cNvSpPr txBox="1"/>
          <p:nvPr/>
        </p:nvSpPr>
        <p:spPr>
          <a:xfrm>
            <a:off x="6037825" y="1546625"/>
            <a:ext cx="931800" cy="19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011C5D"/>
                </a:solidFill>
                <a:latin typeface="Ubuntu"/>
                <a:ea typeface="Ubuntu"/>
                <a:cs typeface="Ubuntu"/>
                <a:sym typeface="Ubuntu"/>
              </a:rPr>
              <a:t>3892</a:t>
            </a:r>
            <a:endParaRPr sz="1800">
              <a:solidFill>
                <a:srgbClr val="011C5D"/>
              </a:solidFill>
              <a:latin typeface="Ubuntu"/>
              <a:ea typeface="Ubuntu"/>
              <a:cs typeface="Ubuntu"/>
              <a:sym typeface="Ubuntu"/>
            </a:endParaRPr>
          </a:p>
        </p:txBody>
      </p:sp>
      <p:cxnSp>
        <p:nvCxnSpPr>
          <p:cNvPr id="381" name="Google Shape;381;p37"/>
          <p:cNvCxnSpPr/>
          <p:nvPr/>
        </p:nvCxnSpPr>
        <p:spPr>
          <a:xfrm rot="10800000">
            <a:off x="6438050" y="1442250"/>
            <a:ext cx="0" cy="190800"/>
          </a:xfrm>
          <a:prstGeom prst="straightConnector1">
            <a:avLst/>
          </a:prstGeom>
          <a:noFill/>
          <a:ln cap="flat" cmpd="sng" w="9525">
            <a:solidFill>
              <a:srgbClr val="011C5D"/>
            </a:solidFill>
            <a:prstDash val="solid"/>
            <a:round/>
            <a:headEnd len="med" w="med" type="none"/>
            <a:tailEnd len="med" w="med" type="triangle"/>
          </a:ln>
        </p:spPr>
      </p:cxnSp>
      <p:sp>
        <p:nvSpPr>
          <p:cNvPr id="382" name="Google Shape;382;p37"/>
          <p:cNvSpPr txBox="1"/>
          <p:nvPr/>
        </p:nvSpPr>
        <p:spPr>
          <a:xfrm>
            <a:off x="5994025" y="992275"/>
            <a:ext cx="1182300" cy="36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0000"/>
                </a:solidFill>
                <a:latin typeface="Ubuntu"/>
                <a:ea typeface="Ubuntu"/>
                <a:cs typeface="Ubuntu"/>
                <a:sym typeface="Ubuntu"/>
              </a:rPr>
              <a:t>Child</a:t>
            </a:r>
            <a:r>
              <a:rPr lang="en" sz="1800">
                <a:solidFill>
                  <a:schemeClr val="dk2"/>
                </a:solidFill>
              </a:rPr>
              <a:t> </a:t>
            </a:r>
            <a:endParaRPr sz="1800">
              <a:solidFill>
                <a:schemeClr val="dk2"/>
              </a:solidFill>
            </a:endParaRPr>
          </a:p>
        </p:txBody>
      </p:sp>
      <p:pic>
        <p:nvPicPr>
          <p:cNvPr id="383" name="Google Shape;383;p37"/>
          <p:cNvPicPr preferRelativeResize="0"/>
          <p:nvPr/>
        </p:nvPicPr>
        <p:blipFill>
          <a:blip r:embed="rId5">
            <a:alphaModFix/>
          </a:blip>
          <a:stretch>
            <a:fillRect/>
          </a:stretch>
        </p:blipFill>
        <p:spPr>
          <a:xfrm>
            <a:off x="1835351" y="1866825"/>
            <a:ext cx="1683817" cy="2796400"/>
          </a:xfrm>
          <a:prstGeom prst="rect">
            <a:avLst/>
          </a:prstGeom>
          <a:noFill/>
          <a:ln>
            <a:noFill/>
          </a:ln>
        </p:spPr>
      </p:pic>
      <p:sp>
        <p:nvSpPr>
          <p:cNvPr id="384" name="Google Shape;384;p37"/>
          <p:cNvSpPr/>
          <p:nvPr/>
        </p:nvSpPr>
        <p:spPr>
          <a:xfrm>
            <a:off x="6711300" y="1155050"/>
            <a:ext cx="202500" cy="147900"/>
          </a:xfrm>
          <a:prstGeom prst="mathMultiply">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85" name="Google Shape;385;p37"/>
          <p:cNvSpPr txBox="1"/>
          <p:nvPr/>
        </p:nvSpPr>
        <p:spPr>
          <a:xfrm>
            <a:off x="7101000" y="992275"/>
            <a:ext cx="1182300" cy="36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6AA84F"/>
                </a:solidFill>
                <a:latin typeface="Ubuntu"/>
                <a:ea typeface="Ubuntu"/>
                <a:cs typeface="Ubuntu"/>
                <a:sym typeface="Ubuntu"/>
              </a:rPr>
              <a:t>Some</a:t>
            </a:r>
            <a:r>
              <a:rPr lang="en" sz="1800">
                <a:solidFill>
                  <a:srgbClr val="6AA84F"/>
                </a:solidFill>
              </a:rPr>
              <a:t> 👌</a:t>
            </a:r>
            <a:r>
              <a:rPr lang="en" sz="1800">
                <a:solidFill>
                  <a:schemeClr val="dk2"/>
                </a:solidFill>
              </a:rPr>
              <a:t> </a:t>
            </a:r>
            <a:endParaRPr sz="1800">
              <a:solidFill>
                <a:schemeClr val="dk2"/>
              </a:solidFill>
            </a:endParaRPr>
          </a:p>
        </p:txBody>
      </p:sp>
      <p:cxnSp>
        <p:nvCxnSpPr>
          <p:cNvPr id="386" name="Google Shape;386;p37"/>
          <p:cNvCxnSpPr/>
          <p:nvPr/>
        </p:nvCxnSpPr>
        <p:spPr>
          <a:xfrm>
            <a:off x="6864350" y="946150"/>
            <a:ext cx="381000" cy="0"/>
          </a:xfrm>
          <a:prstGeom prst="straightConnector1">
            <a:avLst/>
          </a:prstGeom>
          <a:noFill/>
          <a:ln cap="flat" cmpd="sng" w="9525">
            <a:solidFill>
              <a:srgbClr val="011C5D"/>
            </a:solidFill>
            <a:prstDash val="solid"/>
            <a:round/>
            <a:headEnd len="med" w="med" type="triangle"/>
            <a:tailEnd len="med" w="med" type="triangle"/>
          </a:ln>
        </p:spPr>
      </p:cxnSp>
      <p:sp>
        <p:nvSpPr>
          <p:cNvPr id="387" name="Google Shape;387;p37"/>
          <p:cNvSpPr txBox="1"/>
          <p:nvPr/>
        </p:nvSpPr>
        <p:spPr>
          <a:xfrm>
            <a:off x="6711300" y="534225"/>
            <a:ext cx="931800" cy="14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011C5D"/>
                </a:solidFill>
                <a:latin typeface="Ubuntu"/>
                <a:ea typeface="Ubuntu"/>
                <a:cs typeface="Ubuntu"/>
                <a:sym typeface="Ubuntu"/>
              </a:rPr>
              <a:t>Loss</a:t>
            </a:r>
            <a:endParaRPr sz="1800">
              <a:solidFill>
                <a:srgbClr val="011C5D"/>
              </a:solidFill>
              <a:latin typeface="Ubuntu"/>
              <a:ea typeface="Ubuntu"/>
              <a:cs typeface="Ubuntu"/>
              <a:sym typeface="Ubuntu"/>
            </a:endParaRPr>
          </a:p>
        </p:txBody>
      </p:sp>
      <p:cxnSp>
        <p:nvCxnSpPr>
          <p:cNvPr id="388" name="Google Shape;388;p37"/>
          <p:cNvCxnSpPr/>
          <p:nvPr/>
        </p:nvCxnSpPr>
        <p:spPr>
          <a:xfrm>
            <a:off x="3878675" y="3084775"/>
            <a:ext cx="1171800" cy="1500"/>
          </a:xfrm>
          <a:prstGeom prst="straightConnector1">
            <a:avLst/>
          </a:prstGeom>
          <a:noFill/>
          <a:ln cap="flat" cmpd="sng" w="9525">
            <a:solidFill>
              <a:srgbClr val="011C5D"/>
            </a:solidFill>
            <a:prstDash val="solid"/>
            <a:round/>
            <a:headEnd len="med" w="med" type="triangle"/>
            <a:tailEnd len="med" w="med" type="triangle"/>
          </a:ln>
        </p:spPr>
      </p:cxnSp>
      <p:cxnSp>
        <p:nvCxnSpPr>
          <p:cNvPr id="389" name="Google Shape;389;p37"/>
          <p:cNvCxnSpPr/>
          <p:nvPr/>
        </p:nvCxnSpPr>
        <p:spPr>
          <a:xfrm flipH="1">
            <a:off x="6911325" y="1439825"/>
            <a:ext cx="332100" cy="635100"/>
          </a:xfrm>
          <a:prstGeom prst="straightConnector1">
            <a:avLst/>
          </a:prstGeom>
          <a:noFill/>
          <a:ln cap="flat" cmpd="sng" w="9525">
            <a:solidFill>
              <a:srgbClr val="011C5D"/>
            </a:solidFill>
            <a:prstDash val="solid"/>
            <a:round/>
            <a:headEnd len="med" w="med" type="none"/>
            <a:tailEnd len="med" w="med" type="triangle"/>
          </a:ln>
        </p:spPr>
      </p:cxn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sp>
        <p:nvSpPr>
          <p:cNvPr id="394" name="Google Shape;394;p3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95" name="Google Shape;395;p38"/>
          <p:cNvSpPr txBox="1"/>
          <p:nvPr>
            <p:ph type="title"/>
          </p:nvPr>
        </p:nvSpPr>
        <p:spPr>
          <a:xfrm>
            <a:off x="0" y="0"/>
            <a:ext cx="7595700" cy="51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I.B.2 RLHF</a:t>
            </a:r>
            <a:endParaRPr/>
          </a:p>
        </p:txBody>
      </p:sp>
      <p:sp>
        <p:nvSpPr>
          <p:cNvPr id="396" name="Google Shape;396;p38"/>
          <p:cNvSpPr txBox="1"/>
          <p:nvPr/>
        </p:nvSpPr>
        <p:spPr>
          <a:xfrm>
            <a:off x="458600" y="546225"/>
            <a:ext cx="6138300" cy="25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p:txBody>
      </p:sp>
      <p:sp>
        <p:nvSpPr>
          <p:cNvPr id="397" name="Google Shape;397;p38"/>
          <p:cNvSpPr txBox="1"/>
          <p:nvPr/>
        </p:nvSpPr>
        <p:spPr>
          <a:xfrm>
            <a:off x="271375" y="1459725"/>
            <a:ext cx="4557300" cy="169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300">
                <a:solidFill>
                  <a:srgbClr val="011C5D"/>
                </a:solidFill>
                <a:latin typeface="Ubuntu"/>
                <a:ea typeface="Ubuntu"/>
                <a:cs typeface="Ubuntu"/>
                <a:sym typeface="Ubuntu"/>
              </a:rPr>
              <a:t>SFT Limitations: </a:t>
            </a:r>
            <a:endParaRPr b="1" sz="1300">
              <a:solidFill>
                <a:srgbClr val="011C5D"/>
              </a:solidFill>
              <a:latin typeface="Ubuntu"/>
              <a:ea typeface="Ubuntu"/>
              <a:cs typeface="Ubuntu"/>
              <a:sym typeface="Ubuntu"/>
            </a:endParaRPr>
          </a:p>
          <a:p>
            <a:pPr indent="0" lvl="0" marL="0" rtl="0" algn="l">
              <a:spcBef>
                <a:spcPts val="0"/>
              </a:spcBef>
              <a:spcAft>
                <a:spcPts val="0"/>
              </a:spcAft>
              <a:buNone/>
            </a:pPr>
            <a:r>
              <a:t/>
            </a:r>
            <a:endParaRPr sz="1300">
              <a:solidFill>
                <a:srgbClr val="011C5D"/>
              </a:solidFill>
              <a:latin typeface="Ubuntu"/>
              <a:ea typeface="Ubuntu"/>
              <a:cs typeface="Ubuntu"/>
              <a:sym typeface="Ubuntu"/>
            </a:endParaRPr>
          </a:p>
          <a:p>
            <a:pPr indent="-311150" lvl="0" marL="457200" rtl="0" algn="l">
              <a:spcBef>
                <a:spcPts val="0"/>
              </a:spcBef>
              <a:spcAft>
                <a:spcPts val="0"/>
              </a:spcAft>
              <a:buClr>
                <a:srgbClr val="011C5D"/>
              </a:buClr>
              <a:buSzPts val="1300"/>
              <a:buFont typeface="Ubuntu"/>
              <a:buChar char="●"/>
            </a:pPr>
            <a:r>
              <a:rPr lang="en" sz="1300">
                <a:solidFill>
                  <a:srgbClr val="011C5D"/>
                </a:solidFill>
                <a:latin typeface="Ubuntu"/>
                <a:ea typeface="Ubuntu"/>
                <a:cs typeface="Ubuntu"/>
                <a:sym typeface="Ubuntu"/>
              </a:rPr>
              <a:t>Behavior cloning</a:t>
            </a:r>
            <a:endParaRPr sz="1300">
              <a:solidFill>
                <a:srgbClr val="011C5D"/>
              </a:solidFill>
              <a:latin typeface="Ubuntu"/>
              <a:ea typeface="Ubuntu"/>
              <a:cs typeface="Ubuntu"/>
              <a:sym typeface="Ubuntu"/>
            </a:endParaRPr>
          </a:p>
          <a:p>
            <a:pPr indent="-311150" lvl="0" marL="457200" rtl="0" algn="l">
              <a:spcBef>
                <a:spcPts val="0"/>
              </a:spcBef>
              <a:spcAft>
                <a:spcPts val="0"/>
              </a:spcAft>
              <a:buClr>
                <a:srgbClr val="011C5D"/>
              </a:buClr>
              <a:buSzPts val="1300"/>
              <a:buFont typeface="Ubuntu"/>
              <a:buChar char="●"/>
            </a:pPr>
            <a:r>
              <a:rPr lang="en" sz="1300">
                <a:solidFill>
                  <a:srgbClr val="011C5D"/>
                </a:solidFill>
                <a:latin typeface="Ubuntu"/>
                <a:ea typeface="Ubuntu"/>
                <a:cs typeface="Ubuntu"/>
                <a:sym typeface="Ubuntu"/>
              </a:rPr>
              <a:t>Human abilities to answer perfectly to a given question</a:t>
            </a:r>
            <a:endParaRPr sz="1300">
              <a:solidFill>
                <a:srgbClr val="011C5D"/>
              </a:solidFill>
              <a:latin typeface="Ubuntu"/>
              <a:ea typeface="Ubuntu"/>
              <a:cs typeface="Ubuntu"/>
              <a:sym typeface="Ubuntu"/>
            </a:endParaRPr>
          </a:p>
          <a:p>
            <a:pPr indent="-311150" lvl="0" marL="457200" rtl="0" algn="l">
              <a:spcBef>
                <a:spcPts val="0"/>
              </a:spcBef>
              <a:spcAft>
                <a:spcPts val="0"/>
              </a:spcAft>
              <a:buClr>
                <a:srgbClr val="011C5D"/>
              </a:buClr>
              <a:buSzPts val="1300"/>
              <a:buFont typeface="Ubuntu"/>
              <a:buChar char="●"/>
            </a:pPr>
            <a:r>
              <a:rPr lang="en" sz="1300">
                <a:solidFill>
                  <a:srgbClr val="011C5D"/>
                </a:solidFill>
                <a:latin typeface="Ubuntu"/>
                <a:ea typeface="Ubuntu"/>
                <a:cs typeface="Ubuntu"/>
                <a:sym typeface="Ubuntu"/>
              </a:rPr>
              <a:t>Hallucination if answer from human not in training data</a:t>
            </a:r>
            <a:endParaRPr sz="1300">
              <a:solidFill>
                <a:srgbClr val="011C5D"/>
              </a:solidFill>
              <a:latin typeface="Ubuntu"/>
              <a:ea typeface="Ubuntu"/>
              <a:cs typeface="Ubuntu"/>
              <a:sym typeface="Ubuntu"/>
            </a:endParaRPr>
          </a:p>
          <a:p>
            <a:pPr indent="-311150" lvl="0" marL="457200" rtl="0" algn="l">
              <a:spcBef>
                <a:spcPts val="0"/>
              </a:spcBef>
              <a:spcAft>
                <a:spcPts val="0"/>
              </a:spcAft>
              <a:buClr>
                <a:srgbClr val="011C5D"/>
              </a:buClr>
              <a:buSzPts val="1300"/>
              <a:buFont typeface="Ubuntu"/>
              <a:buChar char="●"/>
            </a:pPr>
            <a:r>
              <a:rPr lang="en" sz="1300">
                <a:solidFill>
                  <a:srgbClr val="011C5D"/>
                </a:solidFill>
                <a:latin typeface="Ubuntu"/>
                <a:ea typeface="Ubuntu"/>
                <a:cs typeface="Ubuntu"/>
                <a:sym typeface="Ubuntu"/>
              </a:rPr>
              <a:t>Data collection cost</a:t>
            </a:r>
            <a:endParaRPr sz="1300">
              <a:solidFill>
                <a:srgbClr val="011C5D"/>
              </a:solidFill>
              <a:latin typeface="Ubuntu"/>
              <a:ea typeface="Ubuntu"/>
              <a:cs typeface="Ubuntu"/>
              <a:sym typeface="Ubuntu"/>
            </a:endParaRPr>
          </a:p>
        </p:txBody>
      </p:sp>
      <p:sp>
        <p:nvSpPr>
          <p:cNvPr id="398" name="Google Shape;398;p38"/>
          <p:cNvSpPr txBox="1"/>
          <p:nvPr>
            <p:ph idx="1" type="body"/>
          </p:nvPr>
        </p:nvSpPr>
        <p:spPr>
          <a:xfrm>
            <a:off x="189375" y="630300"/>
            <a:ext cx="5998800" cy="605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solidFill>
                  <a:srgbClr val="011C5D"/>
                </a:solidFill>
              </a:rPr>
              <a:t>Reinforcement Learning from Human Feedback - RLHF</a:t>
            </a:r>
            <a:endParaRPr>
              <a:solidFill>
                <a:srgbClr val="011C5D"/>
              </a:solidFill>
            </a:endParaRPr>
          </a:p>
        </p:txBody>
      </p:sp>
      <p:sp>
        <p:nvSpPr>
          <p:cNvPr id="399" name="Google Shape;399;p38"/>
          <p:cNvSpPr txBox="1"/>
          <p:nvPr/>
        </p:nvSpPr>
        <p:spPr>
          <a:xfrm>
            <a:off x="405700" y="4663225"/>
            <a:ext cx="3704100" cy="25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800">
              <a:solidFill>
                <a:srgbClr val="12316A"/>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p3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405" name="Google Shape;405;p39"/>
          <p:cNvSpPr txBox="1"/>
          <p:nvPr>
            <p:ph type="title"/>
          </p:nvPr>
        </p:nvSpPr>
        <p:spPr>
          <a:xfrm>
            <a:off x="0" y="0"/>
            <a:ext cx="7595700" cy="51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I.B.2 RLHF</a:t>
            </a:r>
            <a:endParaRPr/>
          </a:p>
        </p:txBody>
      </p:sp>
      <p:sp>
        <p:nvSpPr>
          <p:cNvPr id="406" name="Google Shape;406;p39"/>
          <p:cNvSpPr txBox="1"/>
          <p:nvPr/>
        </p:nvSpPr>
        <p:spPr>
          <a:xfrm>
            <a:off x="458600" y="546225"/>
            <a:ext cx="6138300" cy="25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p:txBody>
      </p:sp>
      <p:sp>
        <p:nvSpPr>
          <p:cNvPr id="407" name="Google Shape;407;p39"/>
          <p:cNvSpPr txBox="1"/>
          <p:nvPr/>
        </p:nvSpPr>
        <p:spPr>
          <a:xfrm>
            <a:off x="182600" y="1459725"/>
            <a:ext cx="4557300" cy="169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300">
                <a:solidFill>
                  <a:srgbClr val="011C5D"/>
                </a:solidFill>
                <a:latin typeface="Ubuntu"/>
                <a:ea typeface="Ubuntu"/>
                <a:cs typeface="Ubuntu"/>
                <a:sym typeface="Ubuntu"/>
              </a:rPr>
              <a:t>Idea:</a:t>
            </a:r>
            <a:endParaRPr b="1" sz="1300">
              <a:solidFill>
                <a:srgbClr val="011C5D"/>
              </a:solidFill>
              <a:latin typeface="Ubuntu"/>
              <a:ea typeface="Ubuntu"/>
              <a:cs typeface="Ubuntu"/>
              <a:sym typeface="Ubuntu"/>
            </a:endParaRPr>
          </a:p>
          <a:p>
            <a:pPr indent="0" lvl="0" marL="0" rtl="0" algn="l">
              <a:spcBef>
                <a:spcPts val="0"/>
              </a:spcBef>
              <a:spcAft>
                <a:spcPts val="0"/>
              </a:spcAft>
              <a:buNone/>
            </a:pPr>
            <a:r>
              <a:t/>
            </a:r>
            <a:endParaRPr sz="1300">
              <a:solidFill>
                <a:srgbClr val="011C5D"/>
              </a:solidFill>
              <a:latin typeface="Ubuntu"/>
              <a:ea typeface="Ubuntu"/>
              <a:cs typeface="Ubuntu"/>
              <a:sym typeface="Ubuntu"/>
            </a:endParaRPr>
          </a:p>
          <a:p>
            <a:pPr indent="-311150" lvl="0" marL="457200" rtl="0" algn="l">
              <a:spcBef>
                <a:spcPts val="0"/>
              </a:spcBef>
              <a:spcAft>
                <a:spcPts val="0"/>
              </a:spcAft>
              <a:buClr>
                <a:srgbClr val="011C5D"/>
              </a:buClr>
              <a:buSzPts val="1300"/>
              <a:buFont typeface="Ubuntu"/>
              <a:buAutoNum type="arabicPeriod"/>
            </a:pPr>
            <a:r>
              <a:rPr lang="en" sz="1300">
                <a:solidFill>
                  <a:srgbClr val="011C5D"/>
                </a:solidFill>
                <a:latin typeface="Ubuntu"/>
                <a:ea typeface="Ubuntu"/>
                <a:cs typeface="Ubuntu"/>
                <a:sym typeface="Ubuntu"/>
              </a:rPr>
              <a:t>From a question, generate multiples answers</a:t>
            </a:r>
            <a:endParaRPr sz="1300">
              <a:solidFill>
                <a:srgbClr val="011C5D"/>
              </a:solidFill>
              <a:latin typeface="Ubuntu"/>
              <a:ea typeface="Ubuntu"/>
              <a:cs typeface="Ubuntu"/>
              <a:sym typeface="Ubuntu"/>
            </a:endParaRPr>
          </a:p>
          <a:p>
            <a:pPr indent="-311150" lvl="0" marL="457200" rtl="0" algn="l">
              <a:spcBef>
                <a:spcPts val="0"/>
              </a:spcBef>
              <a:spcAft>
                <a:spcPts val="0"/>
              </a:spcAft>
              <a:buClr>
                <a:srgbClr val="011C5D"/>
              </a:buClr>
              <a:buSzPts val="1300"/>
              <a:buFont typeface="Ubuntu"/>
              <a:buAutoNum type="arabicPeriod"/>
            </a:pPr>
            <a:r>
              <a:rPr lang="en" sz="1300">
                <a:solidFill>
                  <a:srgbClr val="011C5D"/>
                </a:solidFill>
                <a:latin typeface="Ubuntu"/>
                <a:ea typeface="Ubuntu"/>
                <a:cs typeface="Ubuntu"/>
                <a:sym typeface="Ubuntu"/>
              </a:rPr>
              <a:t>Ask a human to classify answers</a:t>
            </a:r>
            <a:endParaRPr sz="1300">
              <a:solidFill>
                <a:srgbClr val="011C5D"/>
              </a:solidFill>
              <a:latin typeface="Ubuntu"/>
              <a:ea typeface="Ubuntu"/>
              <a:cs typeface="Ubuntu"/>
              <a:sym typeface="Ubuntu"/>
            </a:endParaRPr>
          </a:p>
          <a:p>
            <a:pPr indent="-311150" lvl="0" marL="457200" rtl="0" algn="l">
              <a:spcBef>
                <a:spcPts val="0"/>
              </a:spcBef>
              <a:spcAft>
                <a:spcPts val="0"/>
              </a:spcAft>
              <a:buClr>
                <a:srgbClr val="011C5D"/>
              </a:buClr>
              <a:buSzPts val="1300"/>
              <a:buFont typeface="Ubuntu"/>
              <a:buAutoNum type="arabicPeriod"/>
            </a:pPr>
            <a:r>
              <a:rPr lang="en" sz="1300">
                <a:solidFill>
                  <a:srgbClr val="011C5D"/>
                </a:solidFill>
                <a:latin typeface="Ubuntu"/>
                <a:ea typeface="Ubuntu"/>
                <a:cs typeface="Ubuntu"/>
                <a:sym typeface="Ubuntu"/>
              </a:rPr>
              <a:t>Train a reward model to learn these preferences</a:t>
            </a:r>
            <a:endParaRPr sz="1300">
              <a:solidFill>
                <a:srgbClr val="011C5D"/>
              </a:solidFill>
              <a:latin typeface="Ubuntu"/>
              <a:ea typeface="Ubuntu"/>
              <a:cs typeface="Ubuntu"/>
              <a:sym typeface="Ubuntu"/>
            </a:endParaRPr>
          </a:p>
          <a:p>
            <a:pPr indent="0" lvl="0" marL="0" rtl="0" algn="l">
              <a:spcBef>
                <a:spcPts val="0"/>
              </a:spcBef>
              <a:spcAft>
                <a:spcPts val="0"/>
              </a:spcAft>
              <a:buNone/>
            </a:pPr>
            <a:r>
              <a:t/>
            </a:r>
            <a:endParaRPr sz="1300">
              <a:solidFill>
                <a:srgbClr val="011C5D"/>
              </a:solidFill>
              <a:latin typeface="Ubuntu"/>
              <a:ea typeface="Ubuntu"/>
              <a:cs typeface="Ubuntu"/>
              <a:sym typeface="Ubuntu"/>
            </a:endParaRPr>
          </a:p>
          <a:p>
            <a:pPr indent="0" lvl="0" marL="0" rtl="0" algn="l">
              <a:spcBef>
                <a:spcPts val="0"/>
              </a:spcBef>
              <a:spcAft>
                <a:spcPts val="0"/>
              </a:spcAft>
              <a:buNone/>
            </a:pPr>
            <a:r>
              <a:rPr b="1" lang="en" sz="1300">
                <a:solidFill>
                  <a:srgbClr val="011C5D"/>
                </a:solidFill>
                <a:latin typeface="Ubuntu"/>
                <a:ea typeface="Ubuntu"/>
                <a:cs typeface="Ubuntu"/>
                <a:sym typeface="Ubuntu"/>
              </a:rPr>
              <a:t>Reward model</a:t>
            </a:r>
            <a:r>
              <a:rPr lang="en" sz="1300">
                <a:solidFill>
                  <a:srgbClr val="011C5D"/>
                </a:solidFill>
                <a:latin typeface="Ubuntu"/>
                <a:ea typeface="Ubuntu"/>
                <a:cs typeface="Ubuntu"/>
                <a:sym typeface="Ubuntu"/>
              </a:rPr>
              <a:t>: classifier that is trained to classify preferences from possibles answers </a:t>
            </a:r>
            <a:endParaRPr sz="1300">
              <a:solidFill>
                <a:srgbClr val="011C5D"/>
              </a:solidFill>
              <a:latin typeface="Ubuntu"/>
              <a:ea typeface="Ubuntu"/>
              <a:cs typeface="Ubuntu"/>
              <a:sym typeface="Ubuntu"/>
            </a:endParaRPr>
          </a:p>
        </p:txBody>
      </p:sp>
      <p:sp>
        <p:nvSpPr>
          <p:cNvPr id="408" name="Google Shape;408;p39"/>
          <p:cNvSpPr txBox="1"/>
          <p:nvPr>
            <p:ph idx="1" type="body"/>
          </p:nvPr>
        </p:nvSpPr>
        <p:spPr>
          <a:xfrm>
            <a:off x="189375" y="630300"/>
            <a:ext cx="5998800" cy="605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solidFill>
                  <a:srgbClr val="011C5D"/>
                </a:solidFill>
              </a:rPr>
              <a:t>Reinforcement Learning from Human Feedback - RLHF</a:t>
            </a:r>
            <a:endParaRPr>
              <a:solidFill>
                <a:srgbClr val="011C5D"/>
              </a:solidFill>
            </a:endParaRPr>
          </a:p>
        </p:txBody>
      </p:sp>
      <p:sp>
        <p:nvSpPr>
          <p:cNvPr id="409" name="Google Shape;409;p39"/>
          <p:cNvSpPr txBox="1"/>
          <p:nvPr/>
        </p:nvSpPr>
        <p:spPr>
          <a:xfrm>
            <a:off x="405700" y="4663225"/>
            <a:ext cx="3704100" cy="25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u="sng">
                <a:solidFill>
                  <a:schemeClr val="hlink"/>
                </a:solidFill>
                <a:latin typeface="Ubuntu"/>
                <a:ea typeface="Ubuntu"/>
                <a:cs typeface="Ubuntu"/>
                <a:sym typeface="Ubuntu"/>
                <a:hlinkClick r:id="rId3"/>
              </a:rPr>
              <a:t>Open AI, 2022, Aligning language models to follow instructions [Blog]</a:t>
            </a:r>
            <a:r>
              <a:rPr lang="en" sz="800">
                <a:solidFill>
                  <a:srgbClr val="0E2356"/>
                </a:solidFill>
                <a:latin typeface="Ubuntu"/>
                <a:ea typeface="Ubuntu"/>
                <a:cs typeface="Ubuntu"/>
                <a:sym typeface="Ubuntu"/>
              </a:rPr>
              <a:t> </a:t>
            </a:r>
            <a:endParaRPr sz="800">
              <a:solidFill>
                <a:srgbClr val="12316A"/>
              </a:solidFill>
              <a:latin typeface="Ubuntu"/>
              <a:ea typeface="Ubuntu"/>
              <a:cs typeface="Ubuntu"/>
              <a:sym typeface="Ubuntu"/>
            </a:endParaRPr>
          </a:p>
        </p:txBody>
      </p:sp>
      <p:pic>
        <p:nvPicPr>
          <p:cNvPr id="410" name="Google Shape;410;p39"/>
          <p:cNvPicPr preferRelativeResize="0"/>
          <p:nvPr/>
        </p:nvPicPr>
        <p:blipFill>
          <a:blip r:embed="rId4">
            <a:alphaModFix/>
          </a:blip>
          <a:stretch>
            <a:fillRect/>
          </a:stretch>
        </p:blipFill>
        <p:spPr>
          <a:xfrm>
            <a:off x="6407425" y="802125"/>
            <a:ext cx="2216949" cy="4036575"/>
          </a:xfrm>
          <a:prstGeom prst="rect">
            <a:avLst/>
          </a:prstGeom>
          <a:noFill/>
          <a:ln>
            <a:noFill/>
          </a:ln>
        </p:spPr>
      </p:pic>
      <p:pic>
        <p:nvPicPr>
          <p:cNvPr id="411" name="Google Shape;411;p39"/>
          <p:cNvPicPr preferRelativeResize="0"/>
          <p:nvPr/>
        </p:nvPicPr>
        <p:blipFill>
          <a:blip r:embed="rId5">
            <a:alphaModFix/>
          </a:blip>
          <a:stretch>
            <a:fillRect/>
          </a:stretch>
        </p:blipFill>
        <p:spPr>
          <a:xfrm>
            <a:off x="405700" y="3409063"/>
            <a:ext cx="1698654" cy="1201300"/>
          </a:xfrm>
          <a:prstGeom prst="rect">
            <a:avLst/>
          </a:prstGeom>
          <a:noFill/>
          <a:ln>
            <a:noFill/>
          </a:ln>
        </p:spPr>
      </p:pic>
      <p:sp>
        <p:nvSpPr>
          <p:cNvPr id="412" name="Google Shape;412;p39"/>
          <p:cNvSpPr/>
          <p:nvPr/>
        </p:nvSpPr>
        <p:spPr>
          <a:xfrm>
            <a:off x="2834450" y="3602600"/>
            <a:ext cx="1052400" cy="814200"/>
          </a:xfrm>
          <a:prstGeom prst="roundRect">
            <a:avLst>
              <a:gd fmla="val 16667" name="adj"/>
            </a:avLst>
          </a:prstGeom>
          <a:solidFill>
            <a:schemeClr val="lt2"/>
          </a:solidFill>
          <a:ln cap="flat" cmpd="sng" w="9525">
            <a:solidFill>
              <a:srgbClr val="011C5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011C5D"/>
                </a:solidFill>
                <a:latin typeface="Ubuntu"/>
                <a:ea typeface="Ubuntu"/>
                <a:cs typeface="Ubuntu"/>
                <a:sym typeface="Ubuntu"/>
              </a:rPr>
              <a:t>Classifier </a:t>
            </a:r>
            <a:endParaRPr>
              <a:solidFill>
                <a:srgbClr val="011C5D"/>
              </a:solidFill>
              <a:latin typeface="Ubuntu"/>
              <a:ea typeface="Ubuntu"/>
              <a:cs typeface="Ubuntu"/>
              <a:sym typeface="Ubuntu"/>
            </a:endParaRPr>
          </a:p>
          <a:p>
            <a:pPr indent="0" lvl="0" marL="0" rtl="0" algn="ctr">
              <a:spcBef>
                <a:spcPts val="0"/>
              </a:spcBef>
              <a:spcAft>
                <a:spcPts val="0"/>
              </a:spcAft>
              <a:buNone/>
            </a:pPr>
            <a:r>
              <a:rPr lang="en">
                <a:solidFill>
                  <a:srgbClr val="011C5D"/>
                </a:solidFill>
                <a:latin typeface="Ubuntu"/>
                <a:ea typeface="Ubuntu"/>
                <a:cs typeface="Ubuntu"/>
                <a:sym typeface="Ubuntu"/>
              </a:rPr>
              <a:t>Model</a:t>
            </a:r>
            <a:endParaRPr>
              <a:solidFill>
                <a:srgbClr val="011C5D"/>
              </a:solidFill>
              <a:latin typeface="Ubuntu"/>
              <a:ea typeface="Ubuntu"/>
              <a:cs typeface="Ubuntu"/>
              <a:sym typeface="Ubuntu"/>
            </a:endParaRPr>
          </a:p>
        </p:txBody>
      </p:sp>
      <p:pic>
        <p:nvPicPr>
          <p:cNvPr id="413" name="Google Shape;413;p39"/>
          <p:cNvPicPr preferRelativeResize="0"/>
          <p:nvPr/>
        </p:nvPicPr>
        <p:blipFill>
          <a:blip r:embed="rId6">
            <a:alphaModFix/>
          </a:blip>
          <a:stretch>
            <a:fillRect/>
          </a:stretch>
        </p:blipFill>
        <p:spPr>
          <a:xfrm>
            <a:off x="4616950" y="3871575"/>
            <a:ext cx="885825" cy="276225"/>
          </a:xfrm>
          <a:prstGeom prst="rect">
            <a:avLst/>
          </a:prstGeom>
          <a:noFill/>
          <a:ln>
            <a:noFill/>
          </a:ln>
        </p:spPr>
      </p:pic>
      <p:cxnSp>
        <p:nvCxnSpPr>
          <p:cNvPr id="414" name="Google Shape;414;p39"/>
          <p:cNvCxnSpPr>
            <a:stCxn id="411" idx="3"/>
            <a:endCxn id="412" idx="1"/>
          </p:cNvCxnSpPr>
          <p:nvPr/>
        </p:nvCxnSpPr>
        <p:spPr>
          <a:xfrm>
            <a:off x="2104354" y="4009713"/>
            <a:ext cx="730200" cy="0"/>
          </a:xfrm>
          <a:prstGeom prst="straightConnector1">
            <a:avLst/>
          </a:prstGeom>
          <a:noFill/>
          <a:ln cap="flat" cmpd="sng" w="9525">
            <a:solidFill>
              <a:schemeClr val="dk2"/>
            </a:solidFill>
            <a:prstDash val="solid"/>
            <a:round/>
            <a:headEnd len="med" w="med" type="none"/>
            <a:tailEnd len="med" w="med" type="triangle"/>
          </a:ln>
        </p:spPr>
      </p:cxnSp>
      <p:cxnSp>
        <p:nvCxnSpPr>
          <p:cNvPr id="415" name="Google Shape;415;p39"/>
          <p:cNvCxnSpPr>
            <a:stCxn id="412" idx="3"/>
            <a:endCxn id="413" idx="1"/>
          </p:cNvCxnSpPr>
          <p:nvPr/>
        </p:nvCxnSpPr>
        <p:spPr>
          <a:xfrm>
            <a:off x="3886850" y="4009700"/>
            <a:ext cx="730200" cy="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1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1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1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1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1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p4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421" name="Google Shape;421;p40"/>
          <p:cNvSpPr txBox="1"/>
          <p:nvPr>
            <p:ph type="title"/>
          </p:nvPr>
        </p:nvSpPr>
        <p:spPr>
          <a:xfrm>
            <a:off x="0" y="0"/>
            <a:ext cx="7595700" cy="51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I.B.3 Reward Model</a:t>
            </a:r>
            <a:endParaRPr/>
          </a:p>
        </p:txBody>
      </p:sp>
      <p:sp>
        <p:nvSpPr>
          <p:cNvPr id="422" name="Google Shape;422;p40"/>
          <p:cNvSpPr txBox="1"/>
          <p:nvPr/>
        </p:nvSpPr>
        <p:spPr>
          <a:xfrm>
            <a:off x="458600" y="546225"/>
            <a:ext cx="6138300" cy="25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p:txBody>
      </p:sp>
      <p:sp>
        <p:nvSpPr>
          <p:cNvPr id="423" name="Google Shape;423;p40"/>
          <p:cNvSpPr txBox="1"/>
          <p:nvPr/>
        </p:nvSpPr>
        <p:spPr>
          <a:xfrm>
            <a:off x="190800" y="1298425"/>
            <a:ext cx="4557300" cy="814200"/>
          </a:xfrm>
          <a:prstGeom prst="rect">
            <a:avLst/>
          </a:prstGeom>
          <a:noFill/>
          <a:ln>
            <a:noFill/>
          </a:ln>
        </p:spPr>
        <p:txBody>
          <a:bodyPr anchorCtr="0" anchor="t" bIns="91425" lIns="91425" spcFirstLastPara="1" rIns="91425" wrap="square" tIns="91425">
            <a:noAutofit/>
          </a:bodyPr>
          <a:lstStyle/>
          <a:p>
            <a:pPr indent="-292100" lvl="0" marL="457200" rtl="0" algn="l">
              <a:spcBef>
                <a:spcPts val="0"/>
              </a:spcBef>
              <a:spcAft>
                <a:spcPts val="0"/>
              </a:spcAft>
              <a:buClr>
                <a:srgbClr val="011C5D"/>
              </a:buClr>
              <a:buSzPts val="1000"/>
              <a:buFont typeface="Ubuntu"/>
              <a:buChar char="●"/>
            </a:pPr>
            <a:r>
              <a:rPr lang="en" sz="1300">
                <a:solidFill>
                  <a:srgbClr val="011C5D"/>
                </a:solidFill>
                <a:latin typeface="Ubuntu"/>
                <a:ea typeface="Ubuntu"/>
                <a:cs typeface="Ubuntu"/>
                <a:sym typeface="Ubuntu"/>
              </a:rPr>
              <a:t>Also transformer based LM</a:t>
            </a:r>
            <a:endParaRPr sz="1300">
              <a:solidFill>
                <a:srgbClr val="011C5D"/>
              </a:solidFill>
              <a:latin typeface="Ubuntu"/>
              <a:ea typeface="Ubuntu"/>
              <a:cs typeface="Ubuntu"/>
              <a:sym typeface="Ubuntu"/>
            </a:endParaRPr>
          </a:p>
          <a:p>
            <a:pPr indent="-292100" lvl="0" marL="457200" rtl="0" algn="l">
              <a:spcBef>
                <a:spcPts val="0"/>
              </a:spcBef>
              <a:spcAft>
                <a:spcPts val="0"/>
              </a:spcAft>
              <a:buClr>
                <a:srgbClr val="011C5D"/>
              </a:buClr>
              <a:buSzPts val="1000"/>
              <a:buFont typeface="Ubuntu"/>
              <a:buChar char="●"/>
            </a:pPr>
            <a:r>
              <a:rPr lang="en" sz="1300">
                <a:solidFill>
                  <a:srgbClr val="011C5D"/>
                </a:solidFill>
                <a:latin typeface="Ubuntu"/>
                <a:ea typeface="Ubuntu"/>
                <a:cs typeface="Ubuntu"/>
                <a:sym typeface="Ubuntu"/>
              </a:rPr>
              <a:t>Variation in sizes used (relative to policy)</a:t>
            </a:r>
            <a:endParaRPr sz="1300">
              <a:solidFill>
                <a:srgbClr val="011C5D"/>
              </a:solidFill>
              <a:latin typeface="Ubuntu"/>
              <a:ea typeface="Ubuntu"/>
              <a:cs typeface="Ubuntu"/>
              <a:sym typeface="Ubuntu"/>
            </a:endParaRPr>
          </a:p>
          <a:p>
            <a:pPr indent="-292100" lvl="0" marL="457200" rtl="0" algn="l">
              <a:spcBef>
                <a:spcPts val="0"/>
              </a:spcBef>
              <a:spcAft>
                <a:spcPts val="0"/>
              </a:spcAft>
              <a:buClr>
                <a:srgbClr val="011C5D"/>
              </a:buClr>
              <a:buSzPts val="1000"/>
              <a:buFont typeface="Ubuntu"/>
              <a:buChar char="●"/>
            </a:pPr>
            <a:r>
              <a:rPr lang="en" sz="1300">
                <a:solidFill>
                  <a:srgbClr val="011C5D"/>
                </a:solidFill>
                <a:latin typeface="Ubuntu"/>
                <a:ea typeface="Ubuntu"/>
                <a:cs typeface="Ubuntu"/>
                <a:sym typeface="Ubuntu"/>
              </a:rPr>
              <a:t>Outputs scalar from input text</a:t>
            </a:r>
            <a:endParaRPr sz="1300">
              <a:solidFill>
                <a:srgbClr val="011C5D"/>
              </a:solidFill>
              <a:latin typeface="Ubuntu"/>
              <a:ea typeface="Ubuntu"/>
              <a:cs typeface="Ubuntu"/>
              <a:sym typeface="Ubuntu"/>
            </a:endParaRPr>
          </a:p>
          <a:p>
            <a:pPr indent="0" lvl="0" marL="0" rtl="0" algn="l">
              <a:spcBef>
                <a:spcPts val="0"/>
              </a:spcBef>
              <a:spcAft>
                <a:spcPts val="0"/>
              </a:spcAft>
              <a:buNone/>
            </a:pPr>
            <a:r>
              <a:t/>
            </a:r>
            <a:endParaRPr sz="1300">
              <a:solidFill>
                <a:srgbClr val="011C5D"/>
              </a:solidFill>
              <a:latin typeface="Ubuntu"/>
              <a:ea typeface="Ubuntu"/>
              <a:cs typeface="Ubuntu"/>
              <a:sym typeface="Ubuntu"/>
            </a:endParaRPr>
          </a:p>
          <a:p>
            <a:pPr indent="0" lvl="0" marL="0" rtl="0" algn="l">
              <a:spcBef>
                <a:spcPts val="0"/>
              </a:spcBef>
              <a:spcAft>
                <a:spcPts val="0"/>
              </a:spcAft>
              <a:buNone/>
            </a:pPr>
            <a:r>
              <a:t/>
            </a:r>
            <a:endParaRPr sz="1300">
              <a:solidFill>
                <a:srgbClr val="011C5D"/>
              </a:solidFill>
              <a:latin typeface="Ubuntu"/>
              <a:ea typeface="Ubuntu"/>
              <a:cs typeface="Ubuntu"/>
              <a:sym typeface="Ubuntu"/>
            </a:endParaRPr>
          </a:p>
        </p:txBody>
      </p:sp>
      <p:sp>
        <p:nvSpPr>
          <p:cNvPr id="424" name="Google Shape;424;p40"/>
          <p:cNvSpPr txBox="1"/>
          <p:nvPr>
            <p:ph idx="1" type="body"/>
          </p:nvPr>
        </p:nvSpPr>
        <p:spPr>
          <a:xfrm>
            <a:off x="189375" y="630300"/>
            <a:ext cx="5998800" cy="605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solidFill>
                  <a:srgbClr val="011C5D"/>
                </a:solidFill>
              </a:rPr>
              <a:t>Reward model</a:t>
            </a:r>
            <a:endParaRPr>
              <a:solidFill>
                <a:srgbClr val="011C5D"/>
              </a:solidFill>
            </a:endParaRPr>
          </a:p>
        </p:txBody>
      </p:sp>
      <p:sp>
        <p:nvSpPr>
          <p:cNvPr id="425" name="Google Shape;425;p40"/>
          <p:cNvSpPr txBox="1"/>
          <p:nvPr/>
        </p:nvSpPr>
        <p:spPr>
          <a:xfrm>
            <a:off x="405700" y="4663225"/>
            <a:ext cx="3704100" cy="25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800" u="sng">
                <a:solidFill>
                  <a:schemeClr val="hlink"/>
                </a:solidFill>
                <a:latin typeface="Ubuntu"/>
                <a:ea typeface="Ubuntu"/>
                <a:cs typeface="Ubuntu"/>
                <a:sym typeface="Ubuntu"/>
                <a:hlinkClick r:id="rId3"/>
              </a:rPr>
              <a:t>Open AI, 2022, Aligning language models to follow instructions [Blog]</a:t>
            </a:r>
            <a:r>
              <a:rPr lang="en" sz="800">
                <a:solidFill>
                  <a:srgbClr val="0E2356"/>
                </a:solidFill>
                <a:latin typeface="Ubuntu"/>
                <a:ea typeface="Ubuntu"/>
                <a:cs typeface="Ubuntu"/>
                <a:sym typeface="Ubuntu"/>
              </a:rPr>
              <a:t> </a:t>
            </a:r>
            <a:endParaRPr sz="800">
              <a:solidFill>
                <a:srgbClr val="0E2356"/>
              </a:solidFill>
              <a:latin typeface="Ubuntu"/>
              <a:ea typeface="Ubuntu"/>
              <a:cs typeface="Ubuntu"/>
              <a:sym typeface="Ubuntu"/>
            </a:endParaRPr>
          </a:p>
          <a:p>
            <a:pPr indent="0" lvl="0" marL="0" rtl="0" algn="l">
              <a:spcBef>
                <a:spcPts val="0"/>
              </a:spcBef>
              <a:spcAft>
                <a:spcPts val="0"/>
              </a:spcAft>
              <a:buNone/>
            </a:pPr>
            <a:r>
              <a:t/>
            </a:r>
            <a:endParaRPr sz="800">
              <a:solidFill>
                <a:srgbClr val="12316A"/>
              </a:solidFill>
            </a:endParaRPr>
          </a:p>
        </p:txBody>
      </p:sp>
      <p:pic>
        <p:nvPicPr>
          <p:cNvPr id="426" name="Google Shape;426;p40"/>
          <p:cNvPicPr preferRelativeResize="0"/>
          <p:nvPr/>
        </p:nvPicPr>
        <p:blipFill>
          <a:blip r:embed="rId4">
            <a:alphaModFix/>
          </a:blip>
          <a:stretch>
            <a:fillRect/>
          </a:stretch>
        </p:blipFill>
        <p:spPr>
          <a:xfrm>
            <a:off x="6407425" y="802125"/>
            <a:ext cx="2216949" cy="4036575"/>
          </a:xfrm>
          <a:prstGeom prst="rect">
            <a:avLst/>
          </a:prstGeom>
          <a:noFill/>
          <a:ln>
            <a:noFill/>
          </a:ln>
        </p:spPr>
      </p:pic>
      <p:pic>
        <p:nvPicPr>
          <p:cNvPr id="427" name="Google Shape;427;p40"/>
          <p:cNvPicPr preferRelativeResize="0"/>
          <p:nvPr/>
        </p:nvPicPr>
        <p:blipFill>
          <a:blip r:embed="rId5">
            <a:alphaModFix/>
          </a:blip>
          <a:stretch>
            <a:fillRect/>
          </a:stretch>
        </p:blipFill>
        <p:spPr>
          <a:xfrm>
            <a:off x="405700" y="3409063"/>
            <a:ext cx="1698654" cy="1201300"/>
          </a:xfrm>
          <a:prstGeom prst="rect">
            <a:avLst/>
          </a:prstGeom>
          <a:noFill/>
          <a:ln>
            <a:noFill/>
          </a:ln>
        </p:spPr>
      </p:pic>
      <p:sp>
        <p:nvSpPr>
          <p:cNvPr id="428" name="Google Shape;428;p40"/>
          <p:cNvSpPr/>
          <p:nvPr/>
        </p:nvSpPr>
        <p:spPr>
          <a:xfrm>
            <a:off x="2834450" y="3602600"/>
            <a:ext cx="1052400" cy="814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Classifier </a:t>
            </a:r>
            <a:endParaRPr/>
          </a:p>
          <a:p>
            <a:pPr indent="0" lvl="0" marL="0" rtl="0" algn="ctr">
              <a:spcBef>
                <a:spcPts val="0"/>
              </a:spcBef>
              <a:spcAft>
                <a:spcPts val="0"/>
              </a:spcAft>
              <a:buNone/>
            </a:pPr>
            <a:r>
              <a:rPr lang="en"/>
              <a:t>Model</a:t>
            </a:r>
            <a:endParaRPr/>
          </a:p>
        </p:txBody>
      </p:sp>
      <p:pic>
        <p:nvPicPr>
          <p:cNvPr id="429" name="Google Shape;429;p40"/>
          <p:cNvPicPr preferRelativeResize="0"/>
          <p:nvPr/>
        </p:nvPicPr>
        <p:blipFill>
          <a:blip r:embed="rId6">
            <a:alphaModFix/>
          </a:blip>
          <a:stretch>
            <a:fillRect/>
          </a:stretch>
        </p:blipFill>
        <p:spPr>
          <a:xfrm>
            <a:off x="4616950" y="3871575"/>
            <a:ext cx="885825" cy="276225"/>
          </a:xfrm>
          <a:prstGeom prst="rect">
            <a:avLst/>
          </a:prstGeom>
          <a:noFill/>
          <a:ln>
            <a:noFill/>
          </a:ln>
        </p:spPr>
      </p:pic>
      <p:cxnSp>
        <p:nvCxnSpPr>
          <p:cNvPr id="430" name="Google Shape;430;p40"/>
          <p:cNvCxnSpPr>
            <a:stCxn id="427" idx="3"/>
            <a:endCxn id="428" idx="1"/>
          </p:cNvCxnSpPr>
          <p:nvPr/>
        </p:nvCxnSpPr>
        <p:spPr>
          <a:xfrm>
            <a:off x="2104354" y="4009713"/>
            <a:ext cx="730200" cy="0"/>
          </a:xfrm>
          <a:prstGeom prst="straightConnector1">
            <a:avLst/>
          </a:prstGeom>
          <a:noFill/>
          <a:ln cap="flat" cmpd="sng" w="9525">
            <a:solidFill>
              <a:schemeClr val="dk2"/>
            </a:solidFill>
            <a:prstDash val="solid"/>
            <a:round/>
            <a:headEnd len="med" w="med" type="none"/>
            <a:tailEnd len="med" w="med" type="triangle"/>
          </a:ln>
        </p:spPr>
      </p:cxnSp>
      <p:cxnSp>
        <p:nvCxnSpPr>
          <p:cNvPr id="431" name="Google Shape;431;p40"/>
          <p:cNvCxnSpPr>
            <a:stCxn id="428" idx="3"/>
            <a:endCxn id="429" idx="1"/>
          </p:cNvCxnSpPr>
          <p:nvPr/>
        </p:nvCxnSpPr>
        <p:spPr>
          <a:xfrm>
            <a:off x="3886850" y="4009700"/>
            <a:ext cx="730200" cy="0"/>
          </a:xfrm>
          <a:prstGeom prst="straightConnector1">
            <a:avLst/>
          </a:prstGeom>
          <a:noFill/>
          <a:ln cap="flat" cmpd="sng" w="9525">
            <a:solidFill>
              <a:schemeClr val="dk2"/>
            </a:solidFill>
            <a:prstDash val="solid"/>
            <a:round/>
            <a:headEnd len="med" w="med" type="none"/>
            <a:tailEnd len="med" w="med" type="triangle"/>
          </a:ln>
        </p:spPr>
      </p:cxnSp>
      <p:pic>
        <p:nvPicPr>
          <p:cNvPr id="432" name="Google Shape;432;p40"/>
          <p:cNvPicPr preferRelativeResize="0"/>
          <p:nvPr/>
        </p:nvPicPr>
        <p:blipFill>
          <a:blip r:embed="rId7">
            <a:alphaModFix/>
          </a:blip>
          <a:stretch>
            <a:fillRect/>
          </a:stretch>
        </p:blipFill>
        <p:spPr>
          <a:xfrm>
            <a:off x="822063" y="2405513"/>
            <a:ext cx="4181475" cy="4572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2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2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2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3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3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sp>
        <p:nvSpPr>
          <p:cNvPr id="437" name="Google Shape;437;p4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438" name="Google Shape;438;p41"/>
          <p:cNvSpPr txBox="1"/>
          <p:nvPr>
            <p:ph type="title"/>
          </p:nvPr>
        </p:nvSpPr>
        <p:spPr>
          <a:xfrm>
            <a:off x="0" y="0"/>
            <a:ext cx="7595700" cy="51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I.B.4 PPO &amp; DPO</a:t>
            </a:r>
            <a:endParaRPr/>
          </a:p>
        </p:txBody>
      </p:sp>
      <p:sp>
        <p:nvSpPr>
          <p:cNvPr id="439" name="Google Shape;439;p41"/>
          <p:cNvSpPr txBox="1"/>
          <p:nvPr/>
        </p:nvSpPr>
        <p:spPr>
          <a:xfrm>
            <a:off x="458600" y="546225"/>
            <a:ext cx="6138300" cy="25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p:txBody>
      </p:sp>
      <p:sp>
        <p:nvSpPr>
          <p:cNvPr id="440" name="Google Shape;440;p41"/>
          <p:cNvSpPr txBox="1"/>
          <p:nvPr/>
        </p:nvSpPr>
        <p:spPr>
          <a:xfrm>
            <a:off x="190800" y="1298425"/>
            <a:ext cx="4557300" cy="814200"/>
          </a:xfrm>
          <a:prstGeom prst="rect">
            <a:avLst/>
          </a:prstGeom>
          <a:noFill/>
          <a:ln>
            <a:noFill/>
          </a:ln>
        </p:spPr>
        <p:txBody>
          <a:bodyPr anchorCtr="0" anchor="t" bIns="91425" lIns="91425" spcFirstLastPara="1" rIns="91425" wrap="square" tIns="91425">
            <a:noAutofit/>
          </a:bodyPr>
          <a:lstStyle/>
          <a:p>
            <a:pPr indent="-311150" lvl="0" marL="457200" rtl="0" algn="l">
              <a:spcBef>
                <a:spcPts val="0"/>
              </a:spcBef>
              <a:spcAft>
                <a:spcPts val="0"/>
              </a:spcAft>
              <a:buClr>
                <a:srgbClr val="011C5D"/>
              </a:buClr>
              <a:buSzPts val="1300"/>
              <a:buFont typeface="Ubuntu"/>
              <a:buChar char="●"/>
            </a:pPr>
            <a:r>
              <a:rPr lang="en" sz="1300">
                <a:solidFill>
                  <a:srgbClr val="011C5D"/>
                </a:solidFill>
                <a:latin typeface="Ubuntu"/>
                <a:ea typeface="Ubuntu"/>
                <a:cs typeface="Ubuntu"/>
                <a:sym typeface="Ubuntu"/>
              </a:rPr>
              <a:t>Also transformer based LM</a:t>
            </a:r>
            <a:endParaRPr sz="1300">
              <a:solidFill>
                <a:srgbClr val="011C5D"/>
              </a:solidFill>
              <a:latin typeface="Ubuntu"/>
              <a:ea typeface="Ubuntu"/>
              <a:cs typeface="Ubuntu"/>
              <a:sym typeface="Ubuntu"/>
            </a:endParaRPr>
          </a:p>
          <a:p>
            <a:pPr indent="-311150" lvl="0" marL="457200" rtl="0" algn="l">
              <a:spcBef>
                <a:spcPts val="0"/>
              </a:spcBef>
              <a:spcAft>
                <a:spcPts val="0"/>
              </a:spcAft>
              <a:buClr>
                <a:srgbClr val="011C5D"/>
              </a:buClr>
              <a:buSzPts val="1300"/>
              <a:buFont typeface="Ubuntu"/>
              <a:buChar char="●"/>
            </a:pPr>
            <a:r>
              <a:rPr lang="en" sz="1300">
                <a:solidFill>
                  <a:srgbClr val="011C5D"/>
                </a:solidFill>
                <a:latin typeface="Ubuntu"/>
                <a:ea typeface="Ubuntu"/>
                <a:cs typeface="Ubuntu"/>
                <a:sym typeface="Ubuntu"/>
              </a:rPr>
              <a:t>Variation in sizes used (relative to policy)</a:t>
            </a:r>
            <a:endParaRPr sz="1300">
              <a:solidFill>
                <a:srgbClr val="011C5D"/>
              </a:solidFill>
              <a:latin typeface="Ubuntu"/>
              <a:ea typeface="Ubuntu"/>
              <a:cs typeface="Ubuntu"/>
              <a:sym typeface="Ubuntu"/>
            </a:endParaRPr>
          </a:p>
          <a:p>
            <a:pPr indent="-311150" lvl="0" marL="457200" rtl="0" algn="l">
              <a:spcBef>
                <a:spcPts val="0"/>
              </a:spcBef>
              <a:spcAft>
                <a:spcPts val="0"/>
              </a:spcAft>
              <a:buClr>
                <a:srgbClr val="011C5D"/>
              </a:buClr>
              <a:buSzPts val="1300"/>
              <a:buFont typeface="Ubuntu"/>
              <a:buChar char="●"/>
            </a:pPr>
            <a:r>
              <a:rPr lang="en" sz="1300">
                <a:solidFill>
                  <a:srgbClr val="011C5D"/>
                </a:solidFill>
                <a:latin typeface="Ubuntu"/>
                <a:ea typeface="Ubuntu"/>
                <a:cs typeface="Ubuntu"/>
                <a:sym typeface="Ubuntu"/>
              </a:rPr>
              <a:t>Outputs scalar from input text</a:t>
            </a:r>
            <a:endParaRPr sz="1300">
              <a:solidFill>
                <a:srgbClr val="011C5D"/>
              </a:solidFill>
              <a:latin typeface="Ubuntu"/>
              <a:ea typeface="Ubuntu"/>
              <a:cs typeface="Ubuntu"/>
              <a:sym typeface="Ubuntu"/>
            </a:endParaRPr>
          </a:p>
          <a:p>
            <a:pPr indent="0" lvl="0" marL="0" rtl="0" algn="l">
              <a:spcBef>
                <a:spcPts val="0"/>
              </a:spcBef>
              <a:spcAft>
                <a:spcPts val="0"/>
              </a:spcAft>
              <a:buNone/>
            </a:pPr>
            <a:r>
              <a:t/>
            </a:r>
            <a:endParaRPr sz="1300">
              <a:solidFill>
                <a:srgbClr val="011C5D"/>
              </a:solidFill>
              <a:latin typeface="Ubuntu"/>
              <a:ea typeface="Ubuntu"/>
              <a:cs typeface="Ubuntu"/>
              <a:sym typeface="Ubuntu"/>
            </a:endParaRPr>
          </a:p>
          <a:p>
            <a:pPr indent="0" lvl="0" marL="0" rtl="0" algn="l">
              <a:spcBef>
                <a:spcPts val="0"/>
              </a:spcBef>
              <a:spcAft>
                <a:spcPts val="0"/>
              </a:spcAft>
              <a:buNone/>
            </a:pPr>
            <a:r>
              <a:t/>
            </a:r>
            <a:endParaRPr sz="1300">
              <a:solidFill>
                <a:srgbClr val="011C5D"/>
              </a:solidFill>
              <a:latin typeface="Ubuntu"/>
              <a:ea typeface="Ubuntu"/>
              <a:cs typeface="Ubuntu"/>
              <a:sym typeface="Ubuntu"/>
            </a:endParaRPr>
          </a:p>
        </p:txBody>
      </p:sp>
      <p:sp>
        <p:nvSpPr>
          <p:cNvPr id="441" name="Google Shape;441;p41"/>
          <p:cNvSpPr txBox="1"/>
          <p:nvPr>
            <p:ph idx="1" type="body"/>
          </p:nvPr>
        </p:nvSpPr>
        <p:spPr>
          <a:xfrm>
            <a:off x="189375" y="630300"/>
            <a:ext cx="5998800" cy="605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solidFill>
                  <a:srgbClr val="011C5D"/>
                </a:solidFill>
              </a:rPr>
              <a:t>Training RL model</a:t>
            </a:r>
            <a:endParaRPr>
              <a:solidFill>
                <a:srgbClr val="011C5D"/>
              </a:solidFill>
            </a:endParaRPr>
          </a:p>
        </p:txBody>
      </p:sp>
      <p:sp>
        <p:nvSpPr>
          <p:cNvPr id="442" name="Google Shape;442;p41"/>
          <p:cNvSpPr txBox="1"/>
          <p:nvPr/>
        </p:nvSpPr>
        <p:spPr>
          <a:xfrm>
            <a:off x="458600" y="4663225"/>
            <a:ext cx="4739700" cy="25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u="sng">
                <a:solidFill>
                  <a:schemeClr val="hlink"/>
                </a:solidFill>
                <a:latin typeface="Ubuntu"/>
                <a:ea typeface="Ubuntu"/>
                <a:cs typeface="Ubuntu"/>
                <a:sym typeface="Ubuntu"/>
                <a:hlinkClick r:id="rId3"/>
              </a:rPr>
              <a:t>Lambert, 2022, Illustrating Reinforcement Learning from Human Feedback (RLHF) [Blog]</a:t>
            </a:r>
            <a:endParaRPr sz="800">
              <a:solidFill>
                <a:srgbClr val="12316A"/>
              </a:solidFill>
              <a:latin typeface="Ubuntu"/>
              <a:ea typeface="Ubuntu"/>
              <a:cs typeface="Ubuntu"/>
              <a:sym typeface="Ubuntu"/>
            </a:endParaRPr>
          </a:p>
        </p:txBody>
      </p:sp>
      <p:pic>
        <p:nvPicPr>
          <p:cNvPr id="443" name="Google Shape;443;p41"/>
          <p:cNvPicPr preferRelativeResize="0"/>
          <p:nvPr/>
        </p:nvPicPr>
        <p:blipFill>
          <a:blip r:embed="rId4">
            <a:alphaModFix/>
          </a:blip>
          <a:stretch>
            <a:fillRect/>
          </a:stretch>
        </p:blipFill>
        <p:spPr>
          <a:xfrm>
            <a:off x="4270600" y="944827"/>
            <a:ext cx="4065900" cy="3466125"/>
          </a:xfrm>
          <a:prstGeom prst="rect">
            <a:avLst/>
          </a:prstGeom>
          <a:noFill/>
          <a:ln>
            <a:noFill/>
          </a:ln>
        </p:spPr>
      </p:pic>
      <p:pic>
        <p:nvPicPr>
          <p:cNvPr id="444" name="Google Shape;444;p41"/>
          <p:cNvPicPr preferRelativeResize="0"/>
          <p:nvPr/>
        </p:nvPicPr>
        <p:blipFill>
          <a:blip r:embed="rId5">
            <a:alphaModFix/>
          </a:blip>
          <a:stretch>
            <a:fillRect/>
          </a:stretch>
        </p:blipFill>
        <p:spPr>
          <a:xfrm>
            <a:off x="458600" y="3501725"/>
            <a:ext cx="2828925" cy="457200"/>
          </a:xfrm>
          <a:prstGeom prst="rect">
            <a:avLst/>
          </a:prstGeom>
          <a:noFill/>
          <a:ln>
            <a:noFill/>
          </a:ln>
        </p:spPr>
      </p:pic>
      <p:sp>
        <p:nvSpPr>
          <p:cNvPr id="445" name="Google Shape;445;p41"/>
          <p:cNvSpPr/>
          <p:nvPr/>
        </p:nvSpPr>
        <p:spPr>
          <a:xfrm>
            <a:off x="6596900" y="1365375"/>
            <a:ext cx="2043000" cy="2934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446" name="Google Shape;446;p41"/>
          <p:cNvCxnSpPr/>
          <p:nvPr/>
        </p:nvCxnSpPr>
        <p:spPr>
          <a:xfrm flipH="1">
            <a:off x="2857600" y="2888225"/>
            <a:ext cx="207300" cy="453300"/>
          </a:xfrm>
          <a:prstGeom prst="straightConnector1">
            <a:avLst/>
          </a:prstGeom>
          <a:noFill/>
          <a:ln cap="flat" cmpd="sng" w="9525">
            <a:solidFill>
              <a:srgbClr val="011C5D"/>
            </a:solidFill>
            <a:prstDash val="solid"/>
            <a:round/>
            <a:headEnd len="med" w="med" type="none"/>
            <a:tailEnd len="med" w="med" type="triangle"/>
          </a:ln>
        </p:spPr>
      </p:cxnSp>
      <p:sp>
        <p:nvSpPr>
          <p:cNvPr id="447" name="Google Shape;447;p41"/>
          <p:cNvSpPr txBox="1"/>
          <p:nvPr/>
        </p:nvSpPr>
        <p:spPr>
          <a:xfrm>
            <a:off x="2137400" y="2553425"/>
            <a:ext cx="2780700" cy="17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011C5D"/>
                </a:solidFill>
                <a:latin typeface="Ubuntu"/>
                <a:ea typeface="Ubuntu"/>
                <a:cs typeface="Ubuntu"/>
                <a:sym typeface="Ubuntu"/>
              </a:rPr>
              <a:t>Prevent </a:t>
            </a:r>
            <a:r>
              <a:rPr lang="en" sz="1200">
                <a:solidFill>
                  <a:srgbClr val="011C5D"/>
                </a:solidFill>
                <a:latin typeface="Ubuntu"/>
                <a:ea typeface="Ubuntu"/>
                <a:cs typeface="Ubuntu"/>
                <a:sym typeface="Ubuntu"/>
              </a:rPr>
              <a:t>over optimization</a:t>
            </a:r>
            <a:r>
              <a:rPr lang="en" sz="1200">
                <a:solidFill>
                  <a:srgbClr val="011C5D"/>
                </a:solidFill>
                <a:latin typeface="Ubuntu"/>
                <a:ea typeface="Ubuntu"/>
                <a:cs typeface="Ubuntu"/>
                <a:sym typeface="Ubuntu"/>
              </a:rPr>
              <a:t> </a:t>
            </a:r>
            <a:endParaRPr sz="1200">
              <a:solidFill>
                <a:srgbClr val="011C5D"/>
              </a:solidFill>
              <a:latin typeface="Ubuntu"/>
              <a:ea typeface="Ubuntu"/>
              <a:cs typeface="Ubuntu"/>
              <a:sym typeface="Ubuntu"/>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445"/>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4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4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 name="Shape 451"/>
        <p:cNvGrpSpPr/>
        <p:nvPr/>
      </p:nvGrpSpPr>
      <p:grpSpPr>
        <a:xfrm>
          <a:off x="0" y="0"/>
          <a:ext cx="0" cy="0"/>
          <a:chOff x="0" y="0"/>
          <a:chExt cx="0" cy="0"/>
        </a:xfrm>
      </p:grpSpPr>
      <p:sp>
        <p:nvSpPr>
          <p:cNvPr id="452" name="Google Shape;452;p4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453" name="Google Shape;453;p42"/>
          <p:cNvSpPr txBox="1"/>
          <p:nvPr>
            <p:ph type="title"/>
          </p:nvPr>
        </p:nvSpPr>
        <p:spPr>
          <a:xfrm>
            <a:off x="0" y="0"/>
            <a:ext cx="7595700" cy="51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I.B.4 PPO &amp; DPO</a:t>
            </a:r>
            <a:endParaRPr/>
          </a:p>
        </p:txBody>
      </p:sp>
      <p:sp>
        <p:nvSpPr>
          <p:cNvPr id="454" name="Google Shape;454;p42"/>
          <p:cNvSpPr txBox="1"/>
          <p:nvPr/>
        </p:nvSpPr>
        <p:spPr>
          <a:xfrm>
            <a:off x="458600" y="546225"/>
            <a:ext cx="6138300" cy="25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p:txBody>
      </p:sp>
      <p:sp>
        <p:nvSpPr>
          <p:cNvPr id="455" name="Google Shape;455;p42"/>
          <p:cNvSpPr txBox="1"/>
          <p:nvPr/>
        </p:nvSpPr>
        <p:spPr>
          <a:xfrm>
            <a:off x="190800" y="1344250"/>
            <a:ext cx="5879100" cy="768300"/>
          </a:xfrm>
          <a:prstGeom prst="rect">
            <a:avLst/>
          </a:prstGeom>
          <a:noFill/>
          <a:ln>
            <a:noFill/>
          </a:ln>
        </p:spPr>
        <p:txBody>
          <a:bodyPr anchorCtr="0" anchor="t" bIns="91425" lIns="91425" spcFirstLastPara="1" rIns="91425" wrap="square" tIns="91425">
            <a:noAutofit/>
          </a:bodyPr>
          <a:lstStyle/>
          <a:p>
            <a:pPr indent="-311150" lvl="0" marL="457200" rtl="0" algn="l">
              <a:spcBef>
                <a:spcPts val="0"/>
              </a:spcBef>
              <a:spcAft>
                <a:spcPts val="0"/>
              </a:spcAft>
              <a:buClr>
                <a:srgbClr val="011C5D"/>
              </a:buClr>
              <a:buSzPts val="1300"/>
              <a:buFont typeface="Ubuntu"/>
              <a:buChar char="●"/>
            </a:pPr>
            <a:r>
              <a:rPr lang="en" sz="1300">
                <a:solidFill>
                  <a:srgbClr val="011C5D"/>
                </a:solidFill>
                <a:latin typeface="Ubuntu"/>
                <a:ea typeface="Ubuntu"/>
                <a:cs typeface="Ubuntu"/>
                <a:sym typeface="Ubuntu"/>
              </a:rPr>
              <a:t>PPO is much more complex (clipping, rollouts, outer loops) than in theory</a:t>
            </a:r>
            <a:endParaRPr sz="1300">
              <a:solidFill>
                <a:srgbClr val="011C5D"/>
              </a:solidFill>
              <a:latin typeface="Ubuntu"/>
              <a:ea typeface="Ubuntu"/>
              <a:cs typeface="Ubuntu"/>
              <a:sym typeface="Ubuntu"/>
            </a:endParaRPr>
          </a:p>
          <a:p>
            <a:pPr indent="-311150" lvl="0" marL="457200" rtl="0" algn="l">
              <a:spcBef>
                <a:spcPts val="0"/>
              </a:spcBef>
              <a:spcAft>
                <a:spcPts val="0"/>
              </a:spcAft>
              <a:buClr>
                <a:srgbClr val="011C5D"/>
              </a:buClr>
              <a:buSzPts val="1300"/>
              <a:buFont typeface="Ubuntu"/>
              <a:buChar char="●"/>
            </a:pPr>
            <a:r>
              <a:rPr lang="en" sz="1300">
                <a:solidFill>
                  <a:srgbClr val="011C5D"/>
                </a:solidFill>
                <a:latin typeface="Ubuntu"/>
                <a:ea typeface="Ubuntu"/>
                <a:cs typeface="Ubuntu"/>
                <a:sym typeface="Ubuntu"/>
              </a:rPr>
              <a:t>Maximize the desired output, minimize the other </a:t>
            </a:r>
            <a:endParaRPr sz="1300">
              <a:solidFill>
                <a:srgbClr val="011C5D"/>
              </a:solidFill>
              <a:latin typeface="Ubuntu"/>
              <a:ea typeface="Ubuntu"/>
              <a:cs typeface="Ubuntu"/>
              <a:sym typeface="Ubuntu"/>
            </a:endParaRPr>
          </a:p>
          <a:p>
            <a:pPr indent="0" lvl="0" marL="0" rtl="0" algn="l">
              <a:spcBef>
                <a:spcPts val="0"/>
              </a:spcBef>
              <a:spcAft>
                <a:spcPts val="0"/>
              </a:spcAft>
              <a:buNone/>
            </a:pPr>
            <a:r>
              <a:t/>
            </a:r>
            <a:endParaRPr sz="1300">
              <a:solidFill>
                <a:srgbClr val="011C5D"/>
              </a:solidFill>
              <a:latin typeface="Ubuntu"/>
              <a:ea typeface="Ubuntu"/>
              <a:cs typeface="Ubuntu"/>
              <a:sym typeface="Ubuntu"/>
            </a:endParaRPr>
          </a:p>
        </p:txBody>
      </p:sp>
      <p:sp>
        <p:nvSpPr>
          <p:cNvPr id="456" name="Google Shape;456;p42"/>
          <p:cNvSpPr txBox="1"/>
          <p:nvPr>
            <p:ph idx="1" type="body"/>
          </p:nvPr>
        </p:nvSpPr>
        <p:spPr>
          <a:xfrm>
            <a:off x="189375" y="630300"/>
            <a:ext cx="5998800" cy="605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solidFill>
                  <a:srgbClr val="011C5D"/>
                </a:solidFill>
              </a:rPr>
              <a:t>DPO</a:t>
            </a:r>
            <a:endParaRPr>
              <a:solidFill>
                <a:srgbClr val="011C5D"/>
              </a:solidFill>
            </a:endParaRPr>
          </a:p>
        </p:txBody>
      </p:sp>
      <p:sp>
        <p:nvSpPr>
          <p:cNvPr id="457" name="Google Shape;457;p42"/>
          <p:cNvSpPr txBox="1"/>
          <p:nvPr/>
        </p:nvSpPr>
        <p:spPr>
          <a:xfrm>
            <a:off x="605125" y="4663225"/>
            <a:ext cx="7703100" cy="25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u="sng">
                <a:solidFill>
                  <a:schemeClr val="hlink"/>
                </a:solidFill>
                <a:latin typeface="Ubuntu"/>
                <a:ea typeface="Ubuntu"/>
                <a:cs typeface="Ubuntu"/>
                <a:sym typeface="Ubuntu"/>
                <a:hlinkClick r:id="rId3"/>
              </a:rPr>
              <a:t>Rafael Rafailov, 2024, Direct Preference Optimization:. Your Language Model is Secretly a Reward Model Paper</a:t>
            </a:r>
            <a:endParaRPr sz="800">
              <a:solidFill>
                <a:srgbClr val="12316A"/>
              </a:solidFill>
              <a:latin typeface="Ubuntu"/>
              <a:ea typeface="Ubuntu"/>
              <a:cs typeface="Ubuntu"/>
              <a:sym typeface="Ubuntu"/>
            </a:endParaRPr>
          </a:p>
        </p:txBody>
      </p:sp>
      <p:pic>
        <p:nvPicPr>
          <p:cNvPr id="458" name="Google Shape;458;p42"/>
          <p:cNvPicPr preferRelativeResize="0"/>
          <p:nvPr/>
        </p:nvPicPr>
        <p:blipFill>
          <a:blip r:embed="rId4">
            <a:alphaModFix/>
          </a:blip>
          <a:stretch>
            <a:fillRect/>
          </a:stretch>
        </p:blipFill>
        <p:spPr>
          <a:xfrm>
            <a:off x="418900" y="2819449"/>
            <a:ext cx="8075550" cy="1830650"/>
          </a:xfrm>
          <a:prstGeom prst="rect">
            <a:avLst/>
          </a:prstGeom>
          <a:noFill/>
          <a:ln>
            <a:noFill/>
          </a:ln>
        </p:spPr>
      </p:pic>
      <p:pic>
        <p:nvPicPr>
          <p:cNvPr id="459" name="Google Shape;459;p42"/>
          <p:cNvPicPr preferRelativeResize="0"/>
          <p:nvPr/>
        </p:nvPicPr>
        <p:blipFill>
          <a:blip r:embed="rId5">
            <a:alphaModFix/>
          </a:blip>
          <a:stretch>
            <a:fillRect/>
          </a:stretch>
        </p:blipFill>
        <p:spPr>
          <a:xfrm>
            <a:off x="1872425" y="2208902"/>
            <a:ext cx="5399144" cy="514200"/>
          </a:xfrm>
          <a:prstGeom prst="rect">
            <a:avLst/>
          </a:prstGeom>
          <a:noFill/>
          <a:ln>
            <a:noFill/>
          </a:ln>
        </p:spPr>
      </p:pic>
      <p:sp>
        <p:nvSpPr>
          <p:cNvPr id="460" name="Google Shape;460;p42"/>
          <p:cNvSpPr/>
          <p:nvPr/>
        </p:nvSpPr>
        <p:spPr>
          <a:xfrm>
            <a:off x="1767775" y="1808125"/>
            <a:ext cx="597300" cy="255900"/>
          </a:xfrm>
          <a:prstGeom prst="roundRect">
            <a:avLst>
              <a:gd fmla="val 16667" name="adj"/>
            </a:avLst>
          </a:prstGeom>
          <a:noFill/>
          <a:ln cap="flat" cmpd="sng" w="19050">
            <a:solidFill>
              <a:srgbClr val="011C5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61" name="Google Shape;461;p42"/>
          <p:cNvSpPr/>
          <p:nvPr/>
        </p:nvSpPr>
        <p:spPr>
          <a:xfrm>
            <a:off x="3955300" y="1808125"/>
            <a:ext cx="452100" cy="255900"/>
          </a:xfrm>
          <a:prstGeom prst="roundRect">
            <a:avLst>
              <a:gd fmla="val 16667" name="adj"/>
            </a:avLst>
          </a:prstGeom>
          <a:noFill/>
          <a:ln cap="flat" cmpd="sng" w="19050">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62" name="Google Shape;462;p42"/>
          <p:cNvSpPr/>
          <p:nvPr/>
        </p:nvSpPr>
        <p:spPr>
          <a:xfrm>
            <a:off x="6359800" y="2192375"/>
            <a:ext cx="658200" cy="255900"/>
          </a:xfrm>
          <a:prstGeom prst="roundRect">
            <a:avLst>
              <a:gd fmla="val 16667" name="adj"/>
            </a:avLst>
          </a:prstGeom>
          <a:noFill/>
          <a:ln cap="flat" cmpd="sng" w="19050">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63" name="Google Shape;463;p42"/>
          <p:cNvSpPr/>
          <p:nvPr/>
        </p:nvSpPr>
        <p:spPr>
          <a:xfrm>
            <a:off x="5159800" y="2192375"/>
            <a:ext cx="688800" cy="255900"/>
          </a:xfrm>
          <a:prstGeom prst="roundRect">
            <a:avLst>
              <a:gd fmla="val 16667" name="adj"/>
            </a:avLst>
          </a:prstGeom>
          <a:noFill/>
          <a:ln cap="flat" cmpd="sng" w="19050">
            <a:solidFill>
              <a:srgbClr val="011C5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457"/>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16"/>
          <p:cNvSpPr/>
          <p:nvPr/>
        </p:nvSpPr>
        <p:spPr>
          <a:xfrm>
            <a:off x="653025" y="3048000"/>
            <a:ext cx="7819500" cy="842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200">
                <a:solidFill>
                  <a:schemeClr val="dk2"/>
                </a:solidFill>
              </a:rPr>
              <a:t>Autoregressive language models:</a:t>
            </a:r>
            <a:endParaRPr b="1" sz="1200">
              <a:solidFill>
                <a:schemeClr val="dk2"/>
              </a:solidFill>
            </a:endParaRPr>
          </a:p>
          <a:p>
            <a:pPr indent="457200" lvl="0" marL="914400" rtl="0" algn="l">
              <a:spcBef>
                <a:spcPts val="0"/>
              </a:spcBef>
              <a:spcAft>
                <a:spcPts val="0"/>
              </a:spcAft>
              <a:buClr>
                <a:schemeClr val="dk1"/>
              </a:buClr>
              <a:buSzPts val="1100"/>
              <a:buFont typeface="Arial"/>
              <a:buNone/>
            </a:pPr>
            <a:r>
              <a:t/>
            </a:r>
            <a:endParaRPr sz="1200">
              <a:solidFill>
                <a:schemeClr val="dk2"/>
              </a:solidFill>
            </a:endParaRPr>
          </a:p>
          <a:p>
            <a:pPr indent="457200" lvl="0" marL="457200" rtl="0" algn="l">
              <a:spcBef>
                <a:spcPts val="0"/>
              </a:spcBef>
              <a:spcAft>
                <a:spcPts val="0"/>
              </a:spcAft>
              <a:buClr>
                <a:schemeClr val="dk1"/>
              </a:buClr>
              <a:buSzPts val="1100"/>
              <a:buFont typeface="Arial"/>
              <a:buNone/>
            </a:pPr>
            <a:r>
              <a:rPr b="1" lang="en" sz="1200">
                <a:solidFill>
                  <a:schemeClr val="dk2"/>
                </a:solidFill>
              </a:rPr>
              <a:t>The chain rule of probability</a:t>
            </a:r>
            <a:r>
              <a:rPr lang="en" sz="1200">
                <a:solidFill>
                  <a:schemeClr val="dk2"/>
                </a:solidFill>
              </a:rPr>
              <a:t>:  p(x</a:t>
            </a:r>
            <a:r>
              <a:rPr baseline="-25000" lang="en" sz="1200">
                <a:solidFill>
                  <a:schemeClr val="dk2"/>
                </a:solidFill>
              </a:rPr>
              <a:t>1</a:t>
            </a:r>
            <a:r>
              <a:rPr lang="en" sz="1200">
                <a:solidFill>
                  <a:schemeClr val="dk2"/>
                </a:solidFill>
              </a:rPr>
              <a:t>, x,</a:t>
            </a:r>
            <a:r>
              <a:rPr baseline="-25000" lang="en" sz="1200">
                <a:solidFill>
                  <a:schemeClr val="dk2"/>
                </a:solidFill>
              </a:rPr>
              <a:t>2</a:t>
            </a:r>
            <a:r>
              <a:rPr lang="en" sz="1200">
                <a:solidFill>
                  <a:schemeClr val="dk2"/>
                </a:solidFill>
              </a:rPr>
              <a:t>, …, x</a:t>
            </a:r>
            <a:r>
              <a:rPr baseline="-25000" lang="en" sz="1200">
                <a:solidFill>
                  <a:schemeClr val="dk2"/>
                </a:solidFill>
              </a:rPr>
              <a:t>n</a:t>
            </a:r>
            <a:r>
              <a:rPr lang="en" sz="1200">
                <a:solidFill>
                  <a:schemeClr val="dk2"/>
                </a:solidFill>
              </a:rPr>
              <a:t>) = p(x</a:t>
            </a:r>
            <a:r>
              <a:rPr baseline="-25000" lang="en" sz="1200">
                <a:solidFill>
                  <a:schemeClr val="dk2"/>
                </a:solidFill>
              </a:rPr>
              <a:t>1</a:t>
            </a:r>
            <a:r>
              <a:rPr lang="en" sz="1200">
                <a:solidFill>
                  <a:schemeClr val="dk2"/>
                </a:solidFill>
              </a:rPr>
              <a:t>) p(x</a:t>
            </a:r>
            <a:r>
              <a:rPr baseline="-25000" lang="en" sz="1200">
                <a:solidFill>
                  <a:schemeClr val="dk2"/>
                </a:solidFill>
              </a:rPr>
              <a:t>2</a:t>
            </a:r>
            <a:r>
              <a:rPr lang="en" sz="1200">
                <a:solidFill>
                  <a:schemeClr val="dk2"/>
                </a:solidFill>
              </a:rPr>
              <a:t>| x</a:t>
            </a:r>
            <a:r>
              <a:rPr baseline="-25000" lang="en" sz="1200">
                <a:solidFill>
                  <a:schemeClr val="dk2"/>
                </a:solidFill>
              </a:rPr>
              <a:t>1</a:t>
            </a:r>
            <a:r>
              <a:rPr lang="en" sz="1200">
                <a:solidFill>
                  <a:schemeClr val="dk2"/>
                </a:solidFill>
              </a:rPr>
              <a:t>) p(x</a:t>
            </a:r>
            <a:r>
              <a:rPr baseline="-25000" lang="en" sz="1200">
                <a:solidFill>
                  <a:schemeClr val="dk2"/>
                </a:solidFill>
              </a:rPr>
              <a:t>3</a:t>
            </a:r>
            <a:r>
              <a:rPr lang="en" sz="1200">
                <a:solidFill>
                  <a:schemeClr val="dk2"/>
                </a:solidFill>
              </a:rPr>
              <a:t>| x</a:t>
            </a:r>
            <a:r>
              <a:rPr baseline="-25000" lang="en" sz="1200">
                <a:solidFill>
                  <a:schemeClr val="dk2"/>
                </a:solidFill>
              </a:rPr>
              <a:t>2</a:t>
            </a:r>
            <a:r>
              <a:rPr lang="en" sz="1200">
                <a:solidFill>
                  <a:schemeClr val="dk2"/>
                </a:solidFill>
              </a:rPr>
              <a:t>,x</a:t>
            </a:r>
            <a:r>
              <a:rPr baseline="-25000" lang="en" sz="1200">
                <a:solidFill>
                  <a:schemeClr val="dk2"/>
                </a:solidFill>
              </a:rPr>
              <a:t>1</a:t>
            </a:r>
            <a:r>
              <a:rPr lang="en" sz="1200">
                <a:solidFill>
                  <a:schemeClr val="dk2"/>
                </a:solidFill>
              </a:rPr>
              <a:t>) …</a:t>
            </a:r>
            <a:endParaRPr/>
          </a:p>
        </p:txBody>
      </p:sp>
      <p:sp>
        <p:nvSpPr>
          <p:cNvPr id="122" name="Google Shape;122;p16"/>
          <p:cNvSpPr txBox="1"/>
          <p:nvPr>
            <p:ph idx="1" type="body"/>
          </p:nvPr>
        </p:nvSpPr>
        <p:spPr>
          <a:xfrm>
            <a:off x="189375" y="630300"/>
            <a:ext cx="5998800" cy="605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solidFill>
                  <a:srgbClr val="011C5D"/>
                </a:solidFill>
              </a:rPr>
              <a:t>Language modelling</a:t>
            </a:r>
            <a:endParaRPr>
              <a:solidFill>
                <a:srgbClr val="011C5D"/>
              </a:solidFill>
            </a:endParaRPr>
          </a:p>
        </p:txBody>
      </p:sp>
      <p:sp>
        <p:nvSpPr>
          <p:cNvPr id="123" name="Google Shape;123;p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24" name="Google Shape;124;p16"/>
          <p:cNvSpPr txBox="1"/>
          <p:nvPr>
            <p:ph type="title"/>
          </p:nvPr>
        </p:nvSpPr>
        <p:spPr>
          <a:xfrm>
            <a:off x="0" y="0"/>
            <a:ext cx="7595700" cy="51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I.A.1 Introduction</a:t>
            </a:r>
            <a:endParaRPr/>
          </a:p>
        </p:txBody>
      </p:sp>
      <p:sp>
        <p:nvSpPr>
          <p:cNvPr id="125" name="Google Shape;125;p16"/>
          <p:cNvSpPr txBox="1"/>
          <p:nvPr/>
        </p:nvSpPr>
        <p:spPr>
          <a:xfrm>
            <a:off x="548075" y="1449500"/>
            <a:ext cx="7662900" cy="146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011C5D"/>
                </a:solidFill>
                <a:latin typeface="Ubuntu"/>
                <a:ea typeface="Ubuntu"/>
                <a:cs typeface="Ubuntu"/>
                <a:sym typeface="Ubuntu"/>
              </a:rPr>
              <a:t>Language Models: probability distribution over a sequence of words p(x</a:t>
            </a:r>
            <a:r>
              <a:rPr baseline="-25000" lang="en" sz="1200">
                <a:solidFill>
                  <a:srgbClr val="011C5D"/>
                </a:solidFill>
                <a:latin typeface="Ubuntu"/>
                <a:ea typeface="Ubuntu"/>
                <a:cs typeface="Ubuntu"/>
                <a:sym typeface="Ubuntu"/>
              </a:rPr>
              <a:t>1</a:t>
            </a:r>
            <a:r>
              <a:rPr lang="en" sz="1200">
                <a:solidFill>
                  <a:srgbClr val="011C5D"/>
                </a:solidFill>
                <a:latin typeface="Ubuntu"/>
                <a:ea typeface="Ubuntu"/>
                <a:cs typeface="Ubuntu"/>
                <a:sym typeface="Ubuntu"/>
              </a:rPr>
              <a:t>, … x</a:t>
            </a:r>
            <a:r>
              <a:rPr baseline="-25000" lang="en" sz="1200">
                <a:solidFill>
                  <a:srgbClr val="011C5D"/>
                </a:solidFill>
                <a:latin typeface="Ubuntu"/>
                <a:ea typeface="Ubuntu"/>
                <a:cs typeface="Ubuntu"/>
                <a:sym typeface="Ubuntu"/>
              </a:rPr>
              <a:t>n</a:t>
            </a:r>
            <a:r>
              <a:rPr lang="en" sz="1200">
                <a:solidFill>
                  <a:srgbClr val="011C5D"/>
                </a:solidFill>
                <a:latin typeface="Ubuntu"/>
                <a:ea typeface="Ubuntu"/>
                <a:cs typeface="Ubuntu"/>
                <a:sym typeface="Ubuntu"/>
              </a:rPr>
              <a:t>)</a:t>
            </a:r>
            <a:endParaRPr sz="1200">
              <a:solidFill>
                <a:srgbClr val="011C5D"/>
              </a:solidFill>
              <a:latin typeface="Ubuntu"/>
              <a:ea typeface="Ubuntu"/>
              <a:cs typeface="Ubuntu"/>
              <a:sym typeface="Ubuntu"/>
            </a:endParaRPr>
          </a:p>
          <a:p>
            <a:pPr indent="0" lvl="0" marL="0" rtl="0" algn="l">
              <a:spcBef>
                <a:spcPts val="0"/>
              </a:spcBef>
              <a:spcAft>
                <a:spcPts val="0"/>
              </a:spcAft>
              <a:buNone/>
            </a:pPr>
            <a:r>
              <a:rPr lang="en" sz="1200">
                <a:solidFill>
                  <a:srgbClr val="011C5D"/>
                </a:solidFill>
                <a:latin typeface="Ubuntu"/>
                <a:ea typeface="Ubuntu"/>
                <a:cs typeface="Ubuntu"/>
                <a:sym typeface="Ubuntu"/>
              </a:rPr>
              <a:t>			</a:t>
            </a:r>
            <a:endParaRPr sz="1200">
              <a:solidFill>
                <a:srgbClr val="011C5D"/>
              </a:solidFill>
              <a:latin typeface="Ubuntu"/>
              <a:ea typeface="Ubuntu"/>
              <a:cs typeface="Ubuntu"/>
              <a:sym typeface="Ubuntu"/>
            </a:endParaRPr>
          </a:p>
          <a:p>
            <a:pPr indent="457200" lvl="0" marL="914400" rtl="0" algn="l">
              <a:spcBef>
                <a:spcPts val="0"/>
              </a:spcBef>
              <a:spcAft>
                <a:spcPts val="0"/>
              </a:spcAft>
              <a:buNone/>
            </a:pPr>
            <a:r>
              <a:rPr lang="en" sz="1200">
                <a:solidFill>
                  <a:srgbClr val="011C5D"/>
                </a:solidFill>
                <a:latin typeface="Ubuntu"/>
                <a:ea typeface="Ubuntu"/>
                <a:cs typeface="Ubuntu"/>
                <a:sym typeface="Ubuntu"/>
              </a:rPr>
              <a:t>P(Transformers, are, encoder, decoder, models) = 0.01</a:t>
            </a:r>
            <a:endParaRPr sz="1200">
              <a:solidFill>
                <a:srgbClr val="011C5D"/>
              </a:solidFill>
              <a:latin typeface="Ubuntu"/>
              <a:ea typeface="Ubuntu"/>
              <a:cs typeface="Ubuntu"/>
              <a:sym typeface="Ubuntu"/>
            </a:endParaRPr>
          </a:p>
          <a:p>
            <a:pPr indent="457200" lvl="0" marL="914400" rtl="0" algn="l">
              <a:spcBef>
                <a:spcPts val="0"/>
              </a:spcBef>
              <a:spcAft>
                <a:spcPts val="0"/>
              </a:spcAft>
              <a:buNone/>
            </a:pPr>
            <a:r>
              <a:t/>
            </a:r>
            <a:endParaRPr sz="1200">
              <a:solidFill>
                <a:srgbClr val="011C5D"/>
              </a:solidFill>
              <a:latin typeface="Ubuntu"/>
              <a:ea typeface="Ubuntu"/>
              <a:cs typeface="Ubuntu"/>
              <a:sym typeface="Ubuntu"/>
            </a:endParaRPr>
          </a:p>
          <a:p>
            <a:pPr indent="457200" lvl="0" marL="914400" rtl="0" algn="l">
              <a:spcBef>
                <a:spcPts val="0"/>
              </a:spcBef>
              <a:spcAft>
                <a:spcPts val="0"/>
              </a:spcAft>
              <a:buNone/>
            </a:pPr>
            <a:r>
              <a:rPr lang="en" sz="1200">
                <a:solidFill>
                  <a:srgbClr val="011C5D"/>
                </a:solidFill>
                <a:latin typeface="Ubuntu"/>
                <a:ea typeface="Ubuntu"/>
                <a:cs typeface="Ubuntu"/>
                <a:sym typeface="Ubuntu"/>
              </a:rPr>
              <a:t>P(Transformers, are, are, encoder, decoder, models) = 0.0001  	</a:t>
            </a:r>
            <a:r>
              <a:rPr i="1" lang="en" sz="1200">
                <a:solidFill>
                  <a:srgbClr val="011C5D"/>
                </a:solidFill>
                <a:latin typeface="Ubuntu"/>
                <a:ea typeface="Ubuntu"/>
                <a:cs typeface="Ubuntu"/>
                <a:sym typeface="Ubuntu"/>
              </a:rPr>
              <a:t>Syntactic</a:t>
            </a:r>
            <a:r>
              <a:rPr i="1" lang="en" sz="1200">
                <a:solidFill>
                  <a:srgbClr val="011C5D"/>
                </a:solidFill>
                <a:latin typeface="Ubuntu"/>
                <a:ea typeface="Ubuntu"/>
                <a:cs typeface="Ubuntu"/>
                <a:sym typeface="Ubuntu"/>
              </a:rPr>
              <a:t> knowledge</a:t>
            </a:r>
            <a:endParaRPr i="1" sz="1200">
              <a:solidFill>
                <a:srgbClr val="011C5D"/>
              </a:solidFill>
              <a:latin typeface="Ubuntu"/>
              <a:ea typeface="Ubuntu"/>
              <a:cs typeface="Ubuntu"/>
              <a:sym typeface="Ubuntu"/>
            </a:endParaRPr>
          </a:p>
          <a:p>
            <a:pPr indent="457200" lvl="0" marL="914400" rtl="0" algn="l">
              <a:spcBef>
                <a:spcPts val="0"/>
              </a:spcBef>
              <a:spcAft>
                <a:spcPts val="0"/>
              </a:spcAft>
              <a:buNone/>
            </a:pPr>
            <a:r>
              <a:t/>
            </a:r>
            <a:endParaRPr sz="1200">
              <a:solidFill>
                <a:srgbClr val="011C5D"/>
              </a:solidFill>
              <a:latin typeface="Ubuntu"/>
              <a:ea typeface="Ubuntu"/>
              <a:cs typeface="Ubuntu"/>
              <a:sym typeface="Ubuntu"/>
            </a:endParaRPr>
          </a:p>
          <a:p>
            <a:pPr indent="457200" lvl="0" marL="914400" rtl="0" algn="l">
              <a:spcBef>
                <a:spcPts val="0"/>
              </a:spcBef>
              <a:spcAft>
                <a:spcPts val="0"/>
              </a:spcAft>
              <a:buNone/>
            </a:pPr>
            <a:r>
              <a:rPr lang="en" sz="1200">
                <a:solidFill>
                  <a:srgbClr val="011C5D"/>
                </a:solidFill>
                <a:latin typeface="Ubuntu"/>
                <a:ea typeface="Ubuntu"/>
                <a:cs typeface="Ubuntu"/>
                <a:sym typeface="Ubuntu"/>
              </a:rPr>
              <a:t>P(Transformers, are, decoder, models) = 0.001 	</a:t>
            </a:r>
            <a:r>
              <a:rPr i="1" lang="en" sz="1200">
                <a:solidFill>
                  <a:srgbClr val="011C5D"/>
                </a:solidFill>
                <a:latin typeface="Ubuntu"/>
                <a:ea typeface="Ubuntu"/>
                <a:cs typeface="Ubuntu"/>
                <a:sym typeface="Ubuntu"/>
              </a:rPr>
              <a:t>Semantic knowledge</a:t>
            </a:r>
            <a:endParaRPr i="1" sz="1200">
              <a:solidFill>
                <a:srgbClr val="011C5D"/>
              </a:solidFill>
              <a:latin typeface="Ubuntu"/>
              <a:ea typeface="Ubuntu"/>
              <a:cs typeface="Ubuntu"/>
              <a:sym typeface="Ubuntu"/>
            </a:endParaRPr>
          </a:p>
          <a:p>
            <a:pPr indent="457200" lvl="0" marL="914400" rtl="0" algn="l">
              <a:spcBef>
                <a:spcPts val="0"/>
              </a:spcBef>
              <a:spcAft>
                <a:spcPts val="0"/>
              </a:spcAft>
              <a:buNone/>
            </a:pPr>
            <a:r>
              <a:t/>
            </a:r>
            <a:endParaRPr i="1" sz="1200">
              <a:solidFill>
                <a:srgbClr val="011C5D"/>
              </a:solidFill>
              <a:latin typeface="Ubuntu"/>
              <a:ea typeface="Ubuntu"/>
              <a:cs typeface="Ubuntu"/>
              <a:sym typeface="Ubuntu"/>
            </a:endParaRPr>
          </a:p>
          <a:p>
            <a:pPr indent="457200" lvl="0" marL="914400" rtl="0" algn="l">
              <a:spcBef>
                <a:spcPts val="0"/>
              </a:spcBef>
              <a:spcAft>
                <a:spcPts val="0"/>
              </a:spcAft>
              <a:buNone/>
            </a:pPr>
            <a:r>
              <a:t/>
            </a:r>
            <a:endParaRPr i="1" sz="1200">
              <a:solidFill>
                <a:srgbClr val="011C5D"/>
              </a:solidFill>
              <a:latin typeface="Ubuntu"/>
              <a:ea typeface="Ubuntu"/>
              <a:cs typeface="Ubuntu"/>
              <a:sym typeface="Ubuntu"/>
            </a:endParaRPr>
          </a:p>
          <a:p>
            <a:pPr indent="0" lvl="0" marL="0" rtl="0" algn="l">
              <a:spcBef>
                <a:spcPts val="0"/>
              </a:spcBef>
              <a:spcAft>
                <a:spcPts val="0"/>
              </a:spcAft>
              <a:buNone/>
            </a:pPr>
            <a:r>
              <a:t/>
            </a:r>
            <a:endParaRPr i="1" sz="1200">
              <a:solidFill>
                <a:srgbClr val="011C5D"/>
              </a:solidFill>
              <a:latin typeface="Ubuntu"/>
              <a:ea typeface="Ubuntu"/>
              <a:cs typeface="Ubuntu"/>
              <a:sym typeface="Ubuntu"/>
            </a:endParaRPr>
          </a:p>
          <a:p>
            <a:pPr indent="0" lvl="0" marL="0" rtl="0" algn="l">
              <a:spcBef>
                <a:spcPts val="0"/>
              </a:spcBef>
              <a:spcAft>
                <a:spcPts val="0"/>
              </a:spcAft>
              <a:buNone/>
            </a:pPr>
            <a:r>
              <a:t/>
            </a:r>
            <a:endParaRPr i="1" sz="1200">
              <a:solidFill>
                <a:srgbClr val="011C5D"/>
              </a:solidFill>
              <a:latin typeface="Ubuntu"/>
              <a:ea typeface="Ubuntu"/>
              <a:cs typeface="Ubuntu"/>
              <a:sym typeface="Ubuntu"/>
            </a:endParaRPr>
          </a:p>
          <a:p>
            <a:pPr indent="457200" lvl="0" marL="914400" rtl="0" algn="l">
              <a:spcBef>
                <a:spcPts val="0"/>
              </a:spcBef>
              <a:spcAft>
                <a:spcPts val="0"/>
              </a:spcAft>
              <a:buNone/>
            </a:pPr>
            <a:r>
              <a:t/>
            </a:r>
            <a:endParaRPr sz="1200">
              <a:solidFill>
                <a:srgbClr val="011C5D"/>
              </a:solidFill>
              <a:latin typeface="Ubuntu"/>
              <a:ea typeface="Ubuntu"/>
              <a:cs typeface="Ubuntu"/>
              <a:sym typeface="Ubuntu"/>
            </a:endParaRPr>
          </a:p>
          <a:p>
            <a:pPr indent="457200" lvl="0" marL="457200" rtl="0" algn="l">
              <a:spcBef>
                <a:spcPts val="0"/>
              </a:spcBef>
              <a:spcAft>
                <a:spcPts val="0"/>
              </a:spcAft>
              <a:buNone/>
            </a:pPr>
            <a:r>
              <a:t/>
            </a:r>
            <a:endParaRPr sz="1200">
              <a:solidFill>
                <a:srgbClr val="011C5D"/>
              </a:solidFill>
              <a:latin typeface="Ubuntu"/>
              <a:ea typeface="Ubuntu"/>
              <a:cs typeface="Ubuntu"/>
              <a:sym typeface="Ubuntu"/>
            </a:endParaRPr>
          </a:p>
          <a:p>
            <a:pPr indent="457200" lvl="0" marL="1828800" rtl="0" algn="l">
              <a:spcBef>
                <a:spcPts val="0"/>
              </a:spcBef>
              <a:spcAft>
                <a:spcPts val="0"/>
              </a:spcAft>
              <a:buNone/>
            </a:pPr>
            <a:r>
              <a:t/>
            </a:r>
            <a:endParaRPr sz="1200">
              <a:solidFill>
                <a:srgbClr val="011C5D"/>
              </a:solidFill>
              <a:latin typeface="Ubuntu"/>
              <a:ea typeface="Ubuntu"/>
              <a:cs typeface="Ubuntu"/>
              <a:sym typeface="Ubuntu"/>
            </a:endParaRPr>
          </a:p>
          <a:p>
            <a:pPr indent="457200" lvl="0" marL="0" rtl="0" algn="l">
              <a:spcBef>
                <a:spcPts val="0"/>
              </a:spcBef>
              <a:spcAft>
                <a:spcPts val="0"/>
              </a:spcAft>
              <a:buNone/>
            </a:pPr>
            <a:r>
              <a:t/>
            </a:r>
            <a:endParaRPr sz="1200">
              <a:solidFill>
                <a:srgbClr val="011C5D"/>
              </a:solidFill>
              <a:latin typeface="Ubuntu"/>
              <a:ea typeface="Ubuntu"/>
              <a:cs typeface="Ubuntu"/>
              <a:sym typeface="Ubuntu"/>
            </a:endParaRPr>
          </a:p>
        </p:txBody>
      </p:sp>
      <p:sp>
        <p:nvSpPr>
          <p:cNvPr id="126" name="Google Shape;126;p16"/>
          <p:cNvSpPr txBox="1"/>
          <p:nvPr/>
        </p:nvSpPr>
        <p:spPr>
          <a:xfrm>
            <a:off x="548075" y="4024300"/>
            <a:ext cx="7890300" cy="60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rgbClr val="011C5D"/>
                </a:solidFill>
                <a:latin typeface="Ubuntu"/>
                <a:ea typeface="Ubuntu"/>
                <a:cs typeface="Ubuntu"/>
                <a:sym typeface="Ubuntu"/>
              </a:rPr>
              <a:t>P(Transformers, are, encoder, decoder, models) = P(Transformers)</a:t>
            </a:r>
            <a:endParaRPr sz="1200">
              <a:solidFill>
                <a:srgbClr val="011C5D"/>
              </a:solidFill>
              <a:latin typeface="Ubuntu"/>
              <a:ea typeface="Ubuntu"/>
              <a:cs typeface="Ubuntu"/>
              <a:sym typeface="Ubuntu"/>
            </a:endParaRPr>
          </a:p>
          <a:p>
            <a:pPr indent="0" lvl="0" marL="3200400" rtl="0" algn="l">
              <a:spcBef>
                <a:spcPts val="0"/>
              </a:spcBef>
              <a:spcAft>
                <a:spcPts val="0"/>
              </a:spcAft>
              <a:buClr>
                <a:schemeClr val="dk1"/>
              </a:buClr>
              <a:buSzPts val="1100"/>
              <a:buFont typeface="Arial"/>
              <a:buNone/>
            </a:pPr>
            <a:r>
              <a:rPr lang="en" sz="1200">
                <a:solidFill>
                  <a:srgbClr val="011C5D"/>
                </a:solidFill>
                <a:latin typeface="Ubuntu"/>
                <a:ea typeface="Ubuntu"/>
                <a:cs typeface="Ubuntu"/>
                <a:sym typeface="Ubuntu"/>
              </a:rPr>
              <a:t>     . P(Transformers are | Transformers)</a:t>
            </a:r>
            <a:endParaRPr sz="1200">
              <a:solidFill>
                <a:srgbClr val="011C5D"/>
              </a:solidFill>
              <a:latin typeface="Ubuntu"/>
              <a:ea typeface="Ubuntu"/>
              <a:cs typeface="Ubuntu"/>
              <a:sym typeface="Ubuntu"/>
            </a:endParaRPr>
          </a:p>
          <a:p>
            <a:pPr indent="0" lvl="0" marL="3200400" rtl="0" algn="l">
              <a:spcBef>
                <a:spcPts val="0"/>
              </a:spcBef>
              <a:spcAft>
                <a:spcPts val="0"/>
              </a:spcAft>
              <a:buClr>
                <a:schemeClr val="dk1"/>
              </a:buClr>
              <a:buSzPts val="1100"/>
              <a:buFont typeface="Arial"/>
              <a:buNone/>
            </a:pPr>
            <a:r>
              <a:rPr lang="en" sz="1200">
                <a:solidFill>
                  <a:srgbClr val="011C5D"/>
                </a:solidFill>
                <a:latin typeface="Ubuntu"/>
                <a:ea typeface="Ubuntu"/>
                <a:cs typeface="Ubuntu"/>
                <a:sym typeface="Ubuntu"/>
              </a:rPr>
              <a:t>     … </a:t>
            </a:r>
            <a:endParaRPr sz="1200">
              <a:solidFill>
                <a:srgbClr val="011C5D"/>
              </a:solidFill>
              <a:latin typeface="Ubuntu"/>
              <a:ea typeface="Ubuntu"/>
              <a:cs typeface="Ubuntu"/>
              <a:sym typeface="Ubuntu"/>
            </a:endParaRPr>
          </a:p>
          <a:p>
            <a:pPr indent="0" lvl="0" marL="3200400" rtl="0" algn="l">
              <a:spcBef>
                <a:spcPts val="0"/>
              </a:spcBef>
              <a:spcAft>
                <a:spcPts val="0"/>
              </a:spcAft>
              <a:buClr>
                <a:schemeClr val="dk1"/>
              </a:buClr>
              <a:buSzPts val="1100"/>
              <a:buFont typeface="Arial"/>
              <a:buNone/>
            </a:pPr>
            <a:r>
              <a:rPr lang="en" sz="1200">
                <a:solidFill>
                  <a:srgbClr val="011C5D"/>
                </a:solidFill>
                <a:latin typeface="Ubuntu"/>
                <a:ea typeface="Ubuntu"/>
                <a:cs typeface="Ubuntu"/>
                <a:sym typeface="Ubuntu"/>
              </a:rPr>
              <a:t>     . P(models | Transformers, are, encoder, decoder)</a:t>
            </a:r>
            <a:endParaRPr sz="1200">
              <a:solidFill>
                <a:srgbClr val="011C5D"/>
              </a:solidFill>
              <a:latin typeface="Ubuntu"/>
              <a:ea typeface="Ubuntu"/>
              <a:cs typeface="Ubuntu"/>
              <a:sym typeface="Ubuntu"/>
            </a:endParaRPr>
          </a:p>
          <a:p>
            <a:pPr indent="0" lvl="0" marL="0" rtl="0" algn="l">
              <a:spcBef>
                <a:spcPts val="0"/>
              </a:spcBef>
              <a:spcAft>
                <a:spcPts val="0"/>
              </a:spcAft>
              <a:buNone/>
            </a:pPr>
            <a:r>
              <a:t/>
            </a:r>
            <a:endParaRPr sz="1800">
              <a:solidFill>
                <a:srgbClr val="011C5D"/>
              </a:solidFill>
              <a:latin typeface="Ubuntu"/>
              <a:ea typeface="Ubuntu"/>
              <a:cs typeface="Ubuntu"/>
              <a:sym typeface="Ubuntu"/>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5">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5">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5">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5">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5">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5">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5">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5">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5">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5">
                                            <p:txEl>
                                              <p:pRg end="9" st="9"/>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5">
                                            <p:txEl>
                                              <p:pRg end="10" st="1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5">
                                            <p:txEl>
                                              <p:pRg end="11" st="1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5">
                                            <p:txEl>
                                              <p:pRg end="12" st="1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5">
                                            <p:txEl>
                                              <p:pRg end="13" st="1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5">
                                            <p:txEl>
                                              <p:pRg end="14" st="1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sp>
        <p:nvSpPr>
          <p:cNvPr id="468" name="Google Shape;468;p4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469" name="Google Shape;469;p43"/>
          <p:cNvSpPr txBox="1"/>
          <p:nvPr>
            <p:ph type="title"/>
          </p:nvPr>
        </p:nvSpPr>
        <p:spPr>
          <a:xfrm>
            <a:off x="0" y="0"/>
            <a:ext cx="7595700" cy="51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I.B.5 Evaluation &amp; Challenges</a:t>
            </a:r>
            <a:endParaRPr/>
          </a:p>
        </p:txBody>
      </p:sp>
      <p:sp>
        <p:nvSpPr>
          <p:cNvPr id="470" name="Google Shape;470;p43"/>
          <p:cNvSpPr txBox="1"/>
          <p:nvPr/>
        </p:nvSpPr>
        <p:spPr>
          <a:xfrm>
            <a:off x="458600" y="546225"/>
            <a:ext cx="6138300" cy="25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p:txBody>
      </p:sp>
      <p:sp>
        <p:nvSpPr>
          <p:cNvPr id="471" name="Google Shape;471;p43"/>
          <p:cNvSpPr txBox="1"/>
          <p:nvPr>
            <p:ph idx="1" type="body"/>
          </p:nvPr>
        </p:nvSpPr>
        <p:spPr>
          <a:xfrm>
            <a:off x="189375" y="630300"/>
            <a:ext cx="5998800" cy="605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solidFill>
                  <a:srgbClr val="011C5D"/>
                </a:solidFill>
              </a:rPr>
              <a:t>RLHF gains</a:t>
            </a:r>
            <a:endParaRPr>
              <a:solidFill>
                <a:srgbClr val="011C5D"/>
              </a:solidFill>
            </a:endParaRPr>
          </a:p>
        </p:txBody>
      </p:sp>
      <p:sp>
        <p:nvSpPr>
          <p:cNvPr id="472" name="Google Shape;472;p43"/>
          <p:cNvSpPr txBox="1"/>
          <p:nvPr/>
        </p:nvSpPr>
        <p:spPr>
          <a:xfrm>
            <a:off x="380050" y="4545750"/>
            <a:ext cx="3872100" cy="25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u="sng">
                <a:solidFill>
                  <a:schemeClr val="hlink"/>
                </a:solidFill>
                <a:hlinkClick r:id="rId3"/>
              </a:rPr>
              <a:t>Nisan Stiennon &amp; Al, 2020, Learning to summarize from human feedback</a:t>
            </a:r>
            <a:endParaRPr sz="800">
              <a:solidFill>
                <a:srgbClr val="12316A"/>
              </a:solidFill>
            </a:endParaRPr>
          </a:p>
        </p:txBody>
      </p:sp>
      <p:pic>
        <p:nvPicPr>
          <p:cNvPr id="473" name="Google Shape;473;p43"/>
          <p:cNvPicPr preferRelativeResize="0"/>
          <p:nvPr/>
        </p:nvPicPr>
        <p:blipFill>
          <a:blip r:embed="rId4">
            <a:alphaModFix/>
          </a:blip>
          <a:stretch>
            <a:fillRect/>
          </a:stretch>
        </p:blipFill>
        <p:spPr>
          <a:xfrm>
            <a:off x="380038" y="1675587"/>
            <a:ext cx="3755418" cy="2590312"/>
          </a:xfrm>
          <a:prstGeom prst="rect">
            <a:avLst/>
          </a:prstGeom>
          <a:noFill/>
          <a:ln>
            <a:noFill/>
          </a:ln>
        </p:spPr>
      </p:pic>
      <p:pic>
        <p:nvPicPr>
          <p:cNvPr id="474" name="Google Shape;474;p43"/>
          <p:cNvPicPr preferRelativeResize="0"/>
          <p:nvPr/>
        </p:nvPicPr>
        <p:blipFill>
          <a:blip r:embed="rId5">
            <a:alphaModFix/>
          </a:blip>
          <a:stretch>
            <a:fillRect/>
          </a:stretch>
        </p:blipFill>
        <p:spPr>
          <a:xfrm>
            <a:off x="4135456" y="1750625"/>
            <a:ext cx="4703745" cy="2440206"/>
          </a:xfrm>
          <a:prstGeom prst="rect">
            <a:avLst/>
          </a:prstGeom>
          <a:noFill/>
          <a:ln>
            <a:noFill/>
          </a:ln>
        </p:spPr>
      </p:pic>
      <p:sp>
        <p:nvSpPr>
          <p:cNvPr id="475" name="Google Shape;475;p43"/>
          <p:cNvSpPr txBox="1"/>
          <p:nvPr/>
        </p:nvSpPr>
        <p:spPr>
          <a:xfrm>
            <a:off x="4135450" y="4545750"/>
            <a:ext cx="5008500" cy="16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u="sng">
                <a:solidFill>
                  <a:schemeClr val="hlink"/>
                </a:solidFill>
                <a:hlinkClick r:id="rId6"/>
              </a:rPr>
              <a:t>Dubois∗ &amp; Al, 2024, </a:t>
            </a:r>
            <a:r>
              <a:rPr lang="en" sz="800" u="sng">
                <a:solidFill>
                  <a:schemeClr val="hlink"/>
                </a:solidFill>
                <a:hlinkClick r:id="rId7"/>
              </a:rPr>
              <a:t>Alpaca Farm</a:t>
            </a:r>
            <a:r>
              <a:rPr lang="en" sz="800" u="sng">
                <a:solidFill>
                  <a:schemeClr val="hlink"/>
                </a:solidFill>
                <a:hlinkClick r:id="rId8"/>
              </a:rPr>
              <a:t>: A Simulation Framework for Methods that Learn from Human Feedback</a:t>
            </a:r>
            <a:endParaRPr sz="800">
              <a:solidFill>
                <a:schemeClr val="dk2"/>
              </a:solidFill>
            </a:endParaRPr>
          </a:p>
          <a:p>
            <a:pPr indent="0" lvl="0" marL="0" rtl="0" algn="l">
              <a:spcBef>
                <a:spcPts val="0"/>
              </a:spcBef>
              <a:spcAft>
                <a:spcPts val="0"/>
              </a:spcAft>
              <a:buNone/>
            </a:pPr>
            <a:r>
              <a:t/>
            </a:r>
            <a:endParaRPr sz="800">
              <a:solidFill>
                <a:schemeClr val="dk2"/>
              </a:solidFill>
            </a:endParaRPr>
          </a:p>
        </p:txBody>
      </p:sp>
      <p:cxnSp>
        <p:nvCxnSpPr>
          <p:cNvPr id="476" name="Google Shape;476;p43"/>
          <p:cNvCxnSpPr/>
          <p:nvPr/>
        </p:nvCxnSpPr>
        <p:spPr>
          <a:xfrm>
            <a:off x="4052800" y="2278525"/>
            <a:ext cx="270900" cy="252300"/>
          </a:xfrm>
          <a:prstGeom prst="straightConnector1">
            <a:avLst/>
          </a:prstGeom>
          <a:noFill/>
          <a:ln cap="flat" cmpd="sng" w="9525">
            <a:solidFill>
              <a:schemeClr val="dk2"/>
            </a:solidFill>
            <a:prstDash val="solid"/>
            <a:round/>
            <a:headEnd len="med" w="med" type="none"/>
            <a:tailEnd len="med" w="med" type="triangle"/>
          </a:ln>
        </p:spPr>
      </p:cxnSp>
      <p:cxnSp>
        <p:nvCxnSpPr>
          <p:cNvPr id="477" name="Google Shape;477;p43"/>
          <p:cNvCxnSpPr/>
          <p:nvPr/>
        </p:nvCxnSpPr>
        <p:spPr>
          <a:xfrm>
            <a:off x="4052800" y="2445600"/>
            <a:ext cx="270900" cy="2523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 name="Shape 481"/>
        <p:cNvGrpSpPr/>
        <p:nvPr/>
      </p:nvGrpSpPr>
      <p:grpSpPr>
        <a:xfrm>
          <a:off x="0" y="0"/>
          <a:ext cx="0" cy="0"/>
          <a:chOff x="0" y="0"/>
          <a:chExt cx="0" cy="0"/>
        </a:xfrm>
      </p:grpSpPr>
      <p:sp>
        <p:nvSpPr>
          <p:cNvPr id="482" name="Google Shape;482;p4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483" name="Google Shape;483;p44"/>
          <p:cNvSpPr txBox="1"/>
          <p:nvPr>
            <p:ph type="title"/>
          </p:nvPr>
        </p:nvSpPr>
        <p:spPr>
          <a:xfrm>
            <a:off x="0" y="0"/>
            <a:ext cx="7595700" cy="51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I.B.5 Evaluation &amp; Challenges</a:t>
            </a:r>
            <a:endParaRPr/>
          </a:p>
        </p:txBody>
      </p:sp>
      <p:sp>
        <p:nvSpPr>
          <p:cNvPr id="484" name="Google Shape;484;p44"/>
          <p:cNvSpPr txBox="1"/>
          <p:nvPr/>
        </p:nvSpPr>
        <p:spPr>
          <a:xfrm>
            <a:off x="458600" y="546225"/>
            <a:ext cx="6138300" cy="25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p:txBody>
      </p:sp>
      <p:sp>
        <p:nvSpPr>
          <p:cNvPr id="485" name="Google Shape;485;p44"/>
          <p:cNvSpPr txBox="1"/>
          <p:nvPr>
            <p:ph idx="1" type="body"/>
          </p:nvPr>
        </p:nvSpPr>
        <p:spPr>
          <a:xfrm>
            <a:off x="189375" y="630300"/>
            <a:ext cx="5998800" cy="605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solidFill>
                  <a:srgbClr val="011C5D"/>
                </a:solidFill>
              </a:rPr>
              <a:t>RLHF challenges</a:t>
            </a:r>
            <a:endParaRPr>
              <a:solidFill>
                <a:srgbClr val="011C5D"/>
              </a:solidFill>
            </a:endParaRPr>
          </a:p>
        </p:txBody>
      </p:sp>
      <p:sp>
        <p:nvSpPr>
          <p:cNvPr id="486" name="Google Shape;486;p44"/>
          <p:cNvSpPr txBox="1"/>
          <p:nvPr/>
        </p:nvSpPr>
        <p:spPr>
          <a:xfrm>
            <a:off x="405700" y="4663225"/>
            <a:ext cx="3930600" cy="25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u="sng">
                <a:solidFill>
                  <a:schemeClr val="hlink"/>
                </a:solidFill>
                <a:hlinkClick r:id="rId3"/>
              </a:rPr>
              <a:t>Singhal &amp; Al, 2024, A Long Way to Go: Investigating Length Correlations in RLHF</a:t>
            </a:r>
            <a:endParaRPr sz="800">
              <a:solidFill>
                <a:srgbClr val="12316A"/>
              </a:solidFill>
            </a:endParaRPr>
          </a:p>
        </p:txBody>
      </p:sp>
      <p:sp>
        <p:nvSpPr>
          <p:cNvPr id="487" name="Google Shape;487;p44"/>
          <p:cNvSpPr txBox="1"/>
          <p:nvPr/>
        </p:nvSpPr>
        <p:spPr>
          <a:xfrm>
            <a:off x="190800" y="1170588"/>
            <a:ext cx="5879100" cy="768300"/>
          </a:xfrm>
          <a:prstGeom prst="rect">
            <a:avLst/>
          </a:prstGeom>
          <a:noFill/>
          <a:ln>
            <a:noFill/>
          </a:ln>
        </p:spPr>
        <p:txBody>
          <a:bodyPr anchorCtr="0" anchor="t" bIns="91425" lIns="91425" spcFirstLastPara="1" rIns="91425" wrap="square" tIns="91425">
            <a:noAutofit/>
          </a:bodyPr>
          <a:lstStyle/>
          <a:p>
            <a:pPr indent="-311150" lvl="0" marL="457200" rtl="0" algn="l">
              <a:spcBef>
                <a:spcPts val="0"/>
              </a:spcBef>
              <a:spcAft>
                <a:spcPts val="0"/>
              </a:spcAft>
              <a:buClr>
                <a:srgbClr val="011C5D"/>
              </a:buClr>
              <a:buSzPts val="1300"/>
              <a:buFont typeface="Ubuntu"/>
              <a:buChar char="●"/>
            </a:pPr>
            <a:r>
              <a:rPr lang="en" sz="1300">
                <a:solidFill>
                  <a:srgbClr val="011C5D"/>
                </a:solidFill>
                <a:latin typeface="Ubuntu"/>
                <a:ea typeface="Ubuntu"/>
                <a:cs typeface="Ubuntu"/>
                <a:sym typeface="Ubuntu"/>
              </a:rPr>
              <a:t>Answer preference is not trivial</a:t>
            </a:r>
            <a:endParaRPr sz="1300">
              <a:solidFill>
                <a:srgbClr val="011C5D"/>
              </a:solidFill>
              <a:latin typeface="Ubuntu"/>
              <a:ea typeface="Ubuntu"/>
              <a:cs typeface="Ubuntu"/>
              <a:sym typeface="Ubuntu"/>
            </a:endParaRPr>
          </a:p>
          <a:p>
            <a:pPr indent="-311150" lvl="0" marL="457200" rtl="0" algn="l">
              <a:spcBef>
                <a:spcPts val="0"/>
              </a:spcBef>
              <a:spcAft>
                <a:spcPts val="0"/>
              </a:spcAft>
              <a:buClr>
                <a:srgbClr val="011C5D"/>
              </a:buClr>
              <a:buSzPts val="1300"/>
              <a:buFont typeface="Ubuntu"/>
              <a:buChar char="●"/>
            </a:pPr>
            <a:r>
              <a:rPr lang="en" sz="1300">
                <a:solidFill>
                  <a:srgbClr val="011C5D"/>
                </a:solidFill>
                <a:latin typeface="Ubuntu"/>
                <a:ea typeface="Ubuntu"/>
                <a:cs typeface="Ubuntu"/>
                <a:sym typeface="Ubuntu"/>
              </a:rPr>
              <a:t>RLHF increases answer size</a:t>
            </a:r>
            <a:endParaRPr sz="1300">
              <a:solidFill>
                <a:srgbClr val="011C5D"/>
              </a:solidFill>
              <a:latin typeface="Ubuntu"/>
              <a:ea typeface="Ubuntu"/>
              <a:cs typeface="Ubuntu"/>
              <a:sym typeface="Ubuntu"/>
            </a:endParaRPr>
          </a:p>
          <a:p>
            <a:pPr indent="-311150" lvl="0" marL="457200" rtl="0" algn="l">
              <a:spcBef>
                <a:spcPts val="0"/>
              </a:spcBef>
              <a:spcAft>
                <a:spcPts val="0"/>
              </a:spcAft>
              <a:buClr>
                <a:srgbClr val="011C5D"/>
              </a:buClr>
              <a:buSzPts val="1300"/>
              <a:buFont typeface="Ubuntu"/>
              <a:buChar char="●"/>
            </a:pPr>
            <a:r>
              <a:rPr lang="en" sz="1300">
                <a:solidFill>
                  <a:srgbClr val="011C5D"/>
                </a:solidFill>
                <a:latin typeface="Ubuntu"/>
                <a:ea typeface="Ubuntu"/>
                <a:cs typeface="Ubuntu"/>
                <a:sym typeface="Ubuntu"/>
              </a:rPr>
              <a:t>Humans do not agree (agree with </a:t>
            </a:r>
            <a:r>
              <a:rPr lang="en" sz="1300">
                <a:solidFill>
                  <a:srgbClr val="011C5D"/>
                </a:solidFill>
                <a:latin typeface="Ubuntu"/>
                <a:ea typeface="Ubuntu"/>
                <a:cs typeface="Ubuntu"/>
                <a:sym typeface="Ubuntu"/>
              </a:rPr>
              <a:t>themselves</a:t>
            </a:r>
            <a:r>
              <a:rPr lang="en" sz="1300">
                <a:solidFill>
                  <a:srgbClr val="011C5D"/>
                </a:solidFill>
                <a:latin typeface="Ubuntu"/>
                <a:ea typeface="Ubuntu"/>
                <a:cs typeface="Ubuntu"/>
                <a:sym typeface="Ubuntu"/>
              </a:rPr>
              <a:t> only 66% of the time)</a:t>
            </a:r>
            <a:endParaRPr sz="1300">
              <a:solidFill>
                <a:srgbClr val="011C5D"/>
              </a:solidFill>
              <a:latin typeface="Ubuntu"/>
              <a:ea typeface="Ubuntu"/>
              <a:cs typeface="Ubuntu"/>
              <a:sym typeface="Ubuntu"/>
            </a:endParaRPr>
          </a:p>
          <a:p>
            <a:pPr indent="-311150" lvl="0" marL="457200" rtl="0" algn="l">
              <a:spcBef>
                <a:spcPts val="0"/>
              </a:spcBef>
              <a:spcAft>
                <a:spcPts val="0"/>
              </a:spcAft>
              <a:buClr>
                <a:srgbClr val="011C5D"/>
              </a:buClr>
              <a:buSzPts val="1300"/>
              <a:buFont typeface="Ubuntu"/>
              <a:buChar char="●"/>
            </a:pPr>
            <a:r>
              <a:rPr lang="en" sz="1300">
                <a:solidFill>
                  <a:srgbClr val="011C5D"/>
                </a:solidFill>
                <a:latin typeface="Ubuntu"/>
                <a:ea typeface="Ubuntu"/>
                <a:cs typeface="Ubuntu"/>
                <a:sym typeface="Ubuntu"/>
              </a:rPr>
              <a:t>Human have lot of variance, model have no variance </a:t>
            </a:r>
            <a:endParaRPr sz="1300">
              <a:solidFill>
                <a:srgbClr val="011C5D"/>
              </a:solidFill>
              <a:latin typeface="Ubuntu"/>
              <a:ea typeface="Ubuntu"/>
              <a:cs typeface="Ubuntu"/>
              <a:sym typeface="Ubuntu"/>
            </a:endParaRPr>
          </a:p>
          <a:p>
            <a:pPr indent="-311150" lvl="1" marL="914400" rtl="0" algn="l">
              <a:spcBef>
                <a:spcPts val="0"/>
              </a:spcBef>
              <a:spcAft>
                <a:spcPts val="0"/>
              </a:spcAft>
              <a:buClr>
                <a:srgbClr val="011C5D"/>
              </a:buClr>
              <a:buSzPts val="1300"/>
              <a:buFont typeface="Ubuntu"/>
              <a:buChar char="○"/>
            </a:pPr>
            <a:r>
              <a:rPr lang="en" sz="1300">
                <a:solidFill>
                  <a:srgbClr val="011C5D"/>
                </a:solidFill>
                <a:latin typeface="Ubuntu"/>
                <a:ea typeface="Ubuntu"/>
                <a:cs typeface="Ubuntu"/>
                <a:sym typeface="Ubuntu"/>
              </a:rPr>
              <a:t>Ask LLM preferences instead of human preferences</a:t>
            </a:r>
            <a:endParaRPr sz="1300">
              <a:solidFill>
                <a:srgbClr val="011C5D"/>
              </a:solidFill>
              <a:latin typeface="Ubuntu"/>
              <a:ea typeface="Ubuntu"/>
              <a:cs typeface="Ubuntu"/>
              <a:sym typeface="Ubuntu"/>
            </a:endParaRPr>
          </a:p>
          <a:p>
            <a:pPr indent="0" lvl="0" marL="0" rtl="0" algn="l">
              <a:spcBef>
                <a:spcPts val="0"/>
              </a:spcBef>
              <a:spcAft>
                <a:spcPts val="0"/>
              </a:spcAft>
              <a:buNone/>
            </a:pPr>
            <a:r>
              <a:t/>
            </a:r>
            <a:endParaRPr sz="1300">
              <a:solidFill>
                <a:srgbClr val="011C5D"/>
              </a:solidFill>
              <a:latin typeface="Ubuntu"/>
              <a:ea typeface="Ubuntu"/>
              <a:cs typeface="Ubuntu"/>
              <a:sym typeface="Ubuntu"/>
            </a:endParaRPr>
          </a:p>
        </p:txBody>
      </p:sp>
      <p:pic>
        <p:nvPicPr>
          <p:cNvPr id="488" name="Google Shape;488;p44"/>
          <p:cNvPicPr preferRelativeResize="0"/>
          <p:nvPr/>
        </p:nvPicPr>
        <p:blipFill>
          <a:blip r:embed="rId4">
            <a:alphaModFix/>
          </a:blip>
          <a:stretch>
            <a:fillRect/>
          </a:stretch>
        </p:blipFill>
        <p:spPr>
          <a:xfrm>
            <a:off x="405700" y="2307350"/>
            <a:ext cx="6442327" cy="2161075"/>
          </a:xfrm>
          <a:prstGeom prst="rect">
            <a:avLst/>
          </a:prstGeom>
          <a:noFill/>
          <a:ln>
            <a:noFill/>
          </a:ln>
        </p:spPr>
      </p:pic>
      <p:pic>
        <p:nvPicPr>
          <p:cNvPr id="489" name="Google Shape;489;p44"/>
          <p:cNvPicPr preferRelativeResize="0"/>
          <p:nvPr/>
        </p:nvPicPr>
        <p:blipFill>
          <a:blip r:embed="rId5">
            <a:alphaModFix/>
          </a:blip>
          <a:stretch>
            <a:fillRect/>
          </a:stretch>
        </p:blipFill>
        <p:spPr>
          <a:xfrm>
            <a:off x="6786575" y="1112725"/>
            <a:ext cx="2348751" cy="3056724"/>
          </a:xfrm>
          <a:prstGeom prst="rect">
            <a:avLst/>
          </a:prstGeom>
          <a:noFill/>
          <a:ln>
            <a:noFill/>
          </a:ln>
        </p:spPr>
      </p:pic>
      <p:sp>
        <p:nvSpPr>
          <p:cNvPr id="490" name="Google Shape;490;p44"/>
          <p:cNvSpPr txBox="1"/>
          <p:nvPr/>
        </p:nvSpPr>
        <p:spPr>
          <a:xfrm>
            <a:off x="4687300" y="4637275"/>
            <a:ext cx="46122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u="sng">
                <a:solidFill>
                  <a:schemeClr val="hlink"/>
                </a:solidFill>
                <a:hlinkClick r:id="rId6"/>
              </a:rPr>
              <a:t>Stanford CS229 I Machine Learning I Building Large Language Models (LLMs) [Youtube]</a:t>
            </a:r>
            <a:endParaRPr sz="800">
              <a:solidFill>
                <a:schemeClr val="dk2"/>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4" name="Shape 494"/>
        <p:cNvGrpSpPr/>
        <p:nvPr/>
      </p:nvGrpSpPr>
      <p:grpSpPr>
        <a:xfrm>
          <a:off x="0" y="0"/>
          <a:ext cx="0" cy="0"/>
          <a:chOff x="0" y="0"/>
          <a:chExt cx="0" cy="0"/>
        </a:xfrm>
      </p:grpSpPr>
      <p:sp>
        <p:nvSpPr>
          <p:cNvPr id="495" name="Google Shape;495;p4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496" name="Google Shape;496;p45"/>
          <p:cNvSpPr txBox="1"/>
          <p:nvPr>
            <p:ph type="title"/>
          </p:nvPr>
        </p:nvSpPr>
        <p:spPr>
          <a:xfrm>
            <a:off x="0" y="0"/>
            <a:ext cx="7595700" cy="51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I.B.5 Evaluation &amp; Challenges</a:t>
            </a:r>
            <a:endParaRPr/>
          </a:p>
        </p:txBody>
      </p:sp>
      <p:sp>
        <p:nvSpPr>
          <p:cNvPr id="497" name="Google Shape;497;p45"/>
          <p:cNvSpPr txBox="1"/>
          <p:nvPr/>
        </p:nvSpPr>
        <p:spPr>
          <a:xfrm>
            <a:off x="458600" y="546225"/>
            <a:ext cx="6138300" cy="25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p:txBody>
      </p:sp>
      <p:sp>
        <p:nvSpPr>
          <p:cNvPr id="498" name="Google Shape;498;p45"/>
          <p:cNvSpPr txBox="1"/>
          <p:nvPr>
            <p:ph idx="1" type="body"/>
          </p:nvPr>
        </p:nvSpPr>
        <p:spPr>
          <a:xfrm>
            <a:off x="189375" y="630300"/>
            <a:ext cx="5998800" cy="605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solidFill>
                  <a:srgbClr val="011C5D"/>
                </a:solidFill>
              </a:rPr>
              <a:t>Evaluation</a:t>
            </a:r>
            <a:endParaRPr>
              <a:solidFill>
                <a:srgbClr val="011C5D"/>
              </a:solidFill>
            </a:endParaRPr>
          </a:p>
        </p:txBody>
      </p:sp>
      <p:sp>
        <p:nvSpPr>
          <p:cNvPr id="499" name="Google Shape;499;p45"/>
          <p:cNvSpPr txBox="1"/>
          <p:nvPr/>
        </p:nvSpPr>
        <p:spPr>
          <a:xfrm>
            <a:off x="458600" y="4696650"/>
            <a:ext cx="3282900" cy="25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u="sng">
                <a:solidFill>
                  <a:schemeClr val="hlink"/>
                </a:solidFill>
                <a:hlinkClick r:id="rId3"/>
              </a:rPr>
              <a:t>Chatbot Arena, Open LM</a:t>
            </a:r>
            <a:endParaRPr sz="800">
              <a:solidFill>
                <a:srgbClr val="12316A"/>
              </a:solidFill>
            </a:endParaRPr>
          </a:p>
        </p:txBody>
      </p:sp>
      <p:sp>
        <p:nvSpPr>
          <p:cNvPr id="500" name="Google Shape;500;p45"/>
          <p:cNvSpPr txBox="1"/>
          <p:nvPr/>
        </p:nvSpPr>
        <p:spPr>
          <a:xfrm>
            <a:off x="267450" y="1345807"/>
            <a:ext cx="5160900" cy="96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rgbClr val="011C5D"/>
                </a:solidFill>
                <a:latin typeface="Ubuntu"/>
                <a:ea typeface="Ubuntu"/>
                <a:cs typeface="Ubuntu"/>
                <a:sym typeface="Ubuntu"/>
              </a:rPr>
              <a:t>How to evaluate a model like Chat GPT ? </a:t>
            </a:r>
            <a:endParaRPr sz="1300">
              <a:solidFill>
                <a:srgbClr val="011C5D"/>
              </a:solidFill>
              <a:latin typeface="Ubuntu"/>
              <a:ea typeface="Ubuntu"/>
              <a:cs typeface="Ubuntu"/>
              <a:sym typeface="Ubuntu"/>
            </a:endParaRPr>
          </a:p>
          <a:p>
            <a:pPr indent="-311150" lvl="0" marL="457200" rtl="0" algn="l">
              <a:spcBef>
                <a:spcPts val="0"/>
              </a:spcBef>
              <a:spcAft>
                <a:spcPts val="0"/>
              </a:spcAft>
              <a:buClr>
                <a:srgbClr val="011C5D"/>
              </a:buClr>
              <a:buSzPts val="1300"/>
              <a:buFont typeface="Ubuntu"/>
              <a:buChar char="●"/>
            </a:pPr>
            <a:r>
              <a:rPr lang="en" sz="1300">
                <a:solidFill>
                  <a:srgbClr val="011C5D"/>
                </a:solidFill>
                <a:latin typeface="Ubuntu"/>
                <a:ea typeface="Ubuntu"/>
                <a:cs typeface="Ubuntu"/>
                <a:sym typeface="Ubuntu"/>
              </a:rPr>
              <a:t>Different methods (DPO, PPO, SFT) can be compared</a:t>
            </a:r>
            <a:endParaRPr sz="1300">
              <a:solidFill>
                <a:srgbClr val="011C5D"/>
              </a:solidFill>
              <a:latin typeface="Ubuntu"/>
              <a:ea typeface="Ubuntu"/>
              <a:cs typeface="Ubuntu"/>
              <a:sym typeface="Ubuntu"/>
            </a:endParaRPr>
          </a:p>
          <a:p>
            <a:pPr indent="-311150" lvl="0" marL="457200" rtl="0" algn="l">
              <a:spcBef>
                <a:spcPts val="0"/>
              </a:spcBef>
              <a:spcAft>
                <a:spcPts val="0"/>
              </a:spcAft>
              <a:buClr>
                <a:srgbClr val="011C5D"/>
              </a:buClr>
              <a:buSzPts val="1300"/>
              <a:buFont typeface="Ubuntu"/>
              <a:buChar char="●"/>
            </a:pPr>
            <a:r>
              <a:rPr lang="en" sz="1300">
                <a:solidFill>
                  <a:srgbClr val="011C5D"/>
                </a:solidFill>
                <a:latin typeface="Ubuntu"/>
                <a:ea typeface="Ubuntu"/>
                <a:cs typeface="Ubuntu"/>
                <a:sym typeface="Ubuntu"/>
              </a:rPr>
              <a:t>Models are not calibrated</a:t>
            </a:r>
            <a:endParaRPr sz="1300">
              <a:solidFill>
                <a:srgbClr val="011C5D"/>
              </a:solidFill>
              <a:latin typeface="Ubuntu"/>
              <a:ea typeface="Ubuntu"/>
              <a:cs typeface="Ubuntu"/>
              <a:sym typeface="Ubuntu"/>
            </a:endParaRPr>
          </a:p>
          <a:p>
            <a:pPr indent="-311150" lvl="0" marL="457200" rtl="0" algn="l">
              <a:spcBef>
                <a:spcPts val="0"/>
              </a:spcBef>
              <a:spcAft>
                <a:spcPts val="0"/>
              </a:spcAft>
              <a:buClr>
                <a:srgbClr val="011C5D"/>
              </a:buClr>
              <a:buSzPts val="1300"/>
              <a:buFont typeface="Ubuntu"/>
              <a:buChar char="●"/>
            </a:pPr>
            <a:r>
              <a:rPr lang="en" sz="1300">
                <a:solidFill>
                  <a:srgbClr val="011C5D"/>
                </a:solidFill>
                <a:latin typeface="Ubuntu"/>
                <a:ea typeface="Ubuntu"/>
                <a:cs typeface="Ubuntu"/>
                <a:sym typeface="Ubuntu"/>
              </a:rPr>
              <a:t>A large diversity of evaluation to cover</a:t>
            </a:r>
            <a:endParaRPr sz="1300">
              <a:solidFill>
                <a:srgbClr val="011C5D"/>
              </a:solidFill>
              <a:latin typeface="Ubuntu"/>
              <a:ea typeface="Ubuntu"/>
              <a:cs typeface="Ubuntu"/>
              <a:sym typeface="Ubuntu"/>
            </a:endParaRPr>
          </a:p>
        </p:txBody>
      </p:sp>
      <p:pic>
        <p:nvPicPr>
          <p:cNvPr id="501" name="Google Shape;501;p45"/>
          <p:cNvPicPr preferRelativeResize="0"/>
          <p:nvPr/>
        </p:nvPicPr>
        <p:blipFill>
          <a:blip r:embed="rId4">
            <a:alphaModFix/>
          </a:blip>
          <a:stretch>
            <a:fillRect/>
          </a:stretch>
        </p:blipFill>
        <p:spPr>
          <a:xfrm>
            <a:off x="458600" y="2559850"/>
            <a:ext cx="5195773" cy="1850226"/>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5" name="Shape 505"/>
        <p:cNvGrpSpPr/>
        <p:nvPr/>
      </p:nvGrpSpPr>
      <p:grpSpPr>
        <a:xfrm>
          <a:off x="0" y="0"/>
          <a:ext cx="0" cy="0"/>
          <a:chOff x="0" y="0"/>
          <a:chExt cx="0" cy="0"/>
        </a:xfrm>
      </p:grpSpPr>
      <p:sp>
        <p:nvSpPr>
          <p:cNvPr id="506" name="Google Shape;506;p4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507" name="Google Shape;507;p46"/>
          <p:cNvSpPr txBox="1"/>
          <p:nvPr>
            <p:ph type="title"/>
          </p:nvPr>
        </p:nvSpPr>
        <p:spPr>
          <a:xfrm>
            <a:off x="0" y="0"/>
            <a:ext cx="7595700" cy="51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I.B.5 Evaluation &amp; Challenges</a:t>
            </a:r>
            <a:endParaRPr/>
          </a:p>
        </p:txBody>
      </p:sp>
      <p:sp>
        <p:nvSpPr>
          <p:cNvPr id="508" name="Google Shape;508;p46"/>
          <p:cNvSpPr txBox="1"/>
          <p:nvPr/>
        </p:nvSpPr>
        <p:spPr>
          <a:xfrm>
            <a:off x="458600" y="546225"/>
            <a:ext cx="6138300" cy="25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p:txBody>
      </p:sp>
      <p:sp>
        <p:nvSpPr>
          <p:cNvPr id="509" name="Google Shape;509;p46"/>
          <p:cNvSpPr txBox="1"/>
          <p:nvPr>
            <p:ph idx="1" type="body"/>
          </p:nvPr>
        </p:nvSpPr>
        <p:spPr>
          <a:xfrm>
            <a:off x="189375" y="630300"/>
            <a:ext cx="5998800" cy="605100"/>
          </a:xfrm>
          <a:prstGeom prst="rect">
            <a:avLst/>
          </a:prstGeom>
        </p:spPr>
        <p:txBody>
          <a:bodyPr anchorCtr="0" anchor="ctr" bIns="91425" lIns="91425" spcFirstLastPara="1" rIns="91425" wrap="square" tIns="91425">
            <a:normAutofit fontScale="92500"/>
          </a:bodyPr>
          <a:lstStyle/>
          <a:p>
            <a:pPr indent="0" lvl="0" marL="0" rtl="0" algn="l">
              <a:spcBef>
                <a:spcPts val="0"/>
              </a:spcBef>
              <a:spcAft>
                <a:spcPts val="0"/>
              </a:spcAft>
              <a:buNone/>
            </a:pPr>
            <a:r>
              <a:rPr lang="en">
                <a:solidFill>
                  <a:srgbClr val="011C5D"/>
                </a:solidFill>
              </a:rPr>
              <a:t>OpenAI o1: “Streaming is dead, long live Chain of Thought”</a:t>
            </a:r>
            <a:endParaRPr>
              <a:solidFill>
                <a:srgbClr val="011C5D"/>
              </a:solidFill>
            </a:endParaRPr>
          </a:p>
        </p:txBody>
      </p:sp>
      <p:sp>
        <p:nvSpPr>
          <p:cNvPr id="510" name="Google Shape;510;p46"/>
          <p:cNvSpPr txBox="1"/>
          <p:nvPr/>
        </p:nvSpPr>
        <p:spPr>
          <a:xfrm>
            <a:off x="405700" y="4663225"/>
            <a:ext cx="3282900" cy="25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u="sng">
                <a:solidFill>
                  <a:schemeClr val="hlink"/>
                </a:solidFill>
                <a:hlinkClick r:id="rId3"/>
              </a:rPr>
              <a:t>Open AI, 2024, Learning to Reason with LLMs [Blog]</a:t>
            </a:r>
            <a:r>
              <a:rPr lang="en" sz="800">
                <a:solidFill>
                  <a:srgbClr val="12316A"/>
                </a:solidFill>
              </a:rPr>
              <a:t> </a:t>
            </a:r>
            <a:endParaRPr sz="800">
              <a:solidFill>
                <a:srgbClr val="12316A"/>
              </a:solidFill>
            </a:endParaRPr>
          </a:p>
        </p:txBody>
      </p:sp>
      <p:sp>
        <p:nvSpPr>
          <p:cNvPr id="511" name="Google Shape;511;p46"/>
          <p:cNvSpPr txBox="1"/>
          <p:nvPr/>
        </p:nvSpPr>
        <p:spPr>
          <a:xfrm>
            <a:off x="192275" y="2645722"/>
            <a:ext cx="5110200" cy="132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100">
                <a:solidFill>
                  <a:schemeClr val="dk2"/>
                </a:solidFill>
              </a:rPr>
              <a:t>“Our large-scale reinforcement learning algorithm teaches the model how to think productively using its chain of thought in a highly data-efficient training process. We have found that the performance of o1 consistently improves with more reinforcement learning (train-time compute) and with more time spent thinking (test-time compute). The constraints on scaling this approach differ substantially from those of LLM pretraining, and we are continuing to investigate them.”</a:t>
            </a:r>
            <a:endParaRPr i="1" sz="1100">
              <a:solidFill>
                <a:schemeClr val="dk2"/>
              </a:solidFill>
            </a:endParaRPr>
          </a:p>
        </p:txBody>
      </p:sp>
      <p:pic>
        <p:nvPicPr>
          <p:cNvPr id="512" name="Google Shape;512;p46"/>
          <p:cNvPicPr preferRelativeResize="0"/>
          <p:nvPr/>
        </p:nvPicPr>
        <p:blipFill>
          <a:blip r:embed="rId4">
            <a:alphaModFix/>
          </a:blip>
          <a:stretch>
            <a:fillRect/>
          </a:stretch>
        </p:blipFill>
        <p:spPr>
          <a:xfrm>
            <a:off x="5302600" y="1500238"/>
            <a:ext cx="3410849" cy="2063014"/>
          </a:xfrm>
          <a:prstGeom prst="rect">
            <a:avLst/>
          </a:prstGeom>
          <a:noFill/>
          <a:ln>
            <a:noFill/>
          </a:ln>
        </p:spPr>
      </p:pic>
      <p:sp>
        <p:nvSpPr>
          <p:cNvPr id="513" name="Google Shape;513;p46"/>
          <p:cNvSpPr txBox="1"/>
          <p:nvPr/>
        </p:nvSpPr>
        <p:spPr>
          <a:xfrm>
            <a:off x="320300" y="1593125"/>
            <a:ext cx="3927900" cy="11622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dk2"/>
              </a:buClr>
              <a:buSzPts val="1400"/>
              <a:buChar char="●"/>
            </a:pPr>
            <a:r>
              <a:rPr lang="en">
                <a:solidFill>
                  <a:schemeClr val="dk2"/>
                </a:solidFill>
              </a:rPr>
              <a:t>Chain of thought (COT)</a:t>
            </a:r>
            <a:endParaRPr>
              <a:solidFill>
                <a:schemeClr val="dk2"/>
              </a:solidFill>
            </a:endParaRPr>
          </a:p>
          <a:p>
            <a:pPr indent="-317500" lvl="0" marL="457200" rtl="0" algn="l">
              <a:spcBef>
                <a:spcPts val="0"/>
              </a:spcBef>
              <a:spcAft>
                <a:spcPts val="0"/>
              </a:spcAft>
              <a:buClr>
                <a:schemeClr val="dk2"/>
              </a:buClr>
              <a:buSzPts val="1400"/>
              <a:buChar char="●"/>
            </a:pPr>
            <a:r>
              <a:rPr lang="en">
                <a:solidFill>
                  <a:schemeClr val="dk2"/>
                </a:solidFill>
              </a:rPr>
              <a:t>Increase test time compute</a:t>
            </a:r>
            <a:endParaRPr>
              <a:solidFill>
                <a:schemeClr val="dk2"/>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1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7" name="Shape 517"/>
        <p:cNvGrpSpPr/>
        <p:nvPr/>
      </p:nvGrpSpPr>
      <p:grpSpPr>
        <a:xfrm>
          <a:off x="0" y="0"/>
          <a:ext cx="0" cy="0"/>
          <a:chOff x="0" y="0"/>
          <a:chExt cx="0" cy="0"/>
        </a:xfrm>
      </p:grpSpPr>
      <p:sp>
        <p:nvSpPr>
          <p:cNvPr id="518" name="Google Shape;518;p4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519" name="Google Shape;519;p47"/>
          <p:cNvSpPr txBox="1"/>
          <p:nvPr>
            <p:ph type="title"/>
          </p:nvPr>
        </p:nvSpPr>
        <p:spPr>
          <a:xfrm>
            <a:off x="0" y="0"/>
            <a:ext cx="7595700" cy="51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I.B.5 Evaluation &amp; Challenges</a:t>
            </a:r>
            <a:endParaRPr/>
          </a:p>
        </p:txBody>
      </p:sp>
      <p:sp>
        <p:nvSpPr>
          <p:cNvPr id="520" name="Google Shape;520;p47"/>
          <p:cNvSpPr txBox="1"/>
          <p:nvPr/>
        </p:nvSpPr>
        <p:spPr>
          <a:xfrm>
            <a:off x="458600" y="546225"/>
            <a:ext cx="6138300" cy="25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p:txBody>
      </p:sp>
      <p:sp>
        <p:nvSpPr>
          <p:cNvPr id="521" name="Google Shape;521;p47"/>
          <p:cNvSpPr txBox="1"/>
          <p:nvPr>
            <p:ph idx="1" type="body"/>
          </p:nvPr>
        </p:nvSpPr>
        <p:spPr>
          <a:xfrm>
            <a:off x="189375" y="630300"/>
            <a:ext cx="5998800" cy="605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solidFill>
                  <a:srgbClr val="011C5D"/>
                </a:solidFill>
              </a:rPr>
              <a:t>OpenAI o1 vs GPT 4o</a:t>
            </a:r>
            <a:endParaRPr>
              <a:solidFill>
                <a:srgbClr val="011C5D"/>
              </a:solidFill>
            </a:endParaRPr>
          </a:p>
        </p:txBody>
      </p:sp>
      <p:sp>
        <p:nvSpPr>
          <p:cNvPr id="522" name="Google Shape;522;p47"/>
          <p:cNvSpPr txBox="1"/>
          <p:nvPr/>
        </p:nvSpPr>
        <p:spPr>
          <a:xfrm>
            <a:off x="3049775" y="691325"/>
            <a:ext cx="5110200" cy="139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100">
                <a:solidFill>
                  <a:srgbClr val="011C5D"/>
                </a:solidFill>
                <a:latin typeface="Ubuntu"/>
                <a:ea typeface="Ubuntu"/>
                <a:cs typeface="Ubuntu"/>
                <a:sym typeface="Ubuntu"/>
              </a:rPr>
              <a:t>Prompt: </a:t>
            </a:r>
            <a:endParaRPr i="1" sz="1100">
              <a:solidFill>
                <a:srgbClr val="011C5D"/>
              </a:solidFill>
              <a:latin typeface="Ubuntu"/>
              <a:ea typeface="Ubuntu"/>
              <a:cs typeface="Ubuntu"/>
              <a:sym typeface="Ubuntu"/>
            </a:endParaRPr>
          </a:p>
          <a:p>
            <a:pPr indent="0" lvl="0" marL="0" rtl="0" algn="l">
              <a:spcBef>
                <a:spcPts val="0"/>
              </a:spcBef>
              <a:spcAft>
                <a:spcPts val="0"/>
              </a:spcAft>
              <a:buNone/>
            </a:pPr>
            <a:r>
              <a:rPr lang="en" sz="800">
                <a:solidFill>
                  <a:srgbClr val="011C5D"/>
                </a:solidFill>
                <a:latin typeface="Ubuntu"/>
                <a:ea typeface="Ubuntu"/>
                <a:cs typeface="Ubuntu"/>
                <a:sym typeface="Ubuntu"/>
              </a:rPr>
              <a:t>From the following sentence: Transformers are encoder decoder models</a:t>
            </a:r>
            <a:endParaRPr sz="800">
              <a:solidFill>
                <a:srgbClr val="011C5D"/>
              </a:solidFill>
              <a:latin typeface="Ubuntu"/>
              <a:ea typeface="Ubuntu"/>
              <a:cs typeface="Ubuntu"/>
              <a:sym typeface="Ubuntu"/>
            </a:endParaRPr>
          </a:p>
          <a:p>
            <a:pPr indent="0" lvl="0" marL="0" rtl="0" algn="l">
              <a:spcBef>
                <a:spcPts val="0"/>
              </a:spcBef>
              <a:spcAft>
                <a:spcPts val="0"/>
              </a:spcAft>
              <a:buClr>
                <a:schemeClr val="dk1"/>
              </a:buClr>
              <a:buSzPts val="1100"/>
              <a:buFont typeface="Arial"/>
              <a:buNone/>
            </a:pPr>
            <a:r>
              <a:rPr lang="en" sz="800">
                <a:solidFill>
                  <a:srgbClr val="011C5D"/>
                </a:solidFill>
                <a:latin typeface="Ubuntu"/>
                <a:ea typeface="Ubuntu"/>
                <a:cs typeface="Ubuntu"/>
                <a:sym typeface="Ubuntu"/>
              </a:rPr>
              <a:t>Apply the following steps: </a:t>
            </a:r>
            <a:endParaRPr sz="800">
              <a:solidFill>
                <a:srgbClr val="011C5D"/>
              </a:solidFill>
              <a:latin typeface="Ubuntu"/>
              <a:ea typeface="Ubuntu"/>
              <a:cs typeface="Ubuntu"/>
              <a:sym typeface="Ubuntu"/>
            </a:endParaRPr>
          </a:p>
          <a:p>
            <a:pPr indent="0" lvl="0" marL="0" rtl="0" algn="l">
              <a:spcBef>
                <a:spcPts val="0"/>
              </a:spcBef>
              <a:spcAft>
                <a:spcPts val="0"/>
              </a:spcAft>
              <a:buClr>
                <a:schemeClr val="dk1"/>
              </a:buClr>
              <a:buSzPts val="1100"/>
              <a:buFont typeface="Arial"/>
              <a:buNone/>
            </a:pPr>
            <a:r>
              <a:rPr lang="en" sz="800">
                <a:solidFill>
                  <a:srgbClr val="011C5D"/>
                </a:solidFill>
                <a:latin typeface="Ubuntu"/>
                <a:ea typeface="Ubuntu"/>
                <a:cs typeface="Ubuntu"/>
                <a:sym typeface="Ubuntu"/>
              </a:rPr>
              <a:t>- Create a manim code to display this sentence where each character has a different color </a:t>
            </a:r>
            <a:endParaRPr sz="800">
              <a:solidFill>
                <a:srgbClr val="011C5D"/>
              </a:solidFill>
              <a:latin typeface="Ubuntu"/>
              <a:ea typeface="Ubuntu"/>
              <a:cs typeface="Ubuntu"/>
              <a:sym typeface="Ubuntu"/>
            </a:endParaRPr>
          </a:p>
          <a:p>
            <a:pPr indent="0" lvl="0" marL="0" rtl="0" algn="l">
              <a:spcBef>
                <a:spcPts val="0"/>
              </a:spcBef>
              <a:spcAft>
                <a:spcPts val="0"/>
              </a:spcAft>
              <a:buClr>
                <a:schemeClr val="dk1"/>
              </a:buClr>
              <a:buSzPts val="1100"/>
              <a:buFont typeface="Arial"/>
              <a:buNone/>
            </a:pPr>
            <a:r>
              <a:rPr lang="en" sz="800">
                <a:solidFill>
                  <a:srgbClr val="011C5D"/>
                </a:solidFill>
                <a:latin typeface="Ubuntu"/>
                <a:ea typeface="Ubuntu"/>
                <a:cs typeface="Ubuntu"/>
                <a:sym typeface="Ubuntu"/>
              </a:rPr>
              <a:t>- Iterate through the sentence merging commons pairs as done n the Byte Pair Encoding system </a:t>
            </a:r>
            <a:endParaRPr sz="800">
              <a:solidFill>
                <a:srgbClr val="011C5D"/>
              </a:solidFill>
              <a:latin typeface="Ubuntu"/>
              <a:ea typeface="Ubuntu"/>
              <a:cs typeface="Ubuntu"/>
              <a:sym typeface="Ubuntu"/>
            </a:endParaRPr>
          </a:p>
          <a:p>
            <a:pPr indent="0" lvl="0" marL="0" rtl="0" algn="l">
              <a:spcBef>
                <a:spcPts val="0"/>
              </a:spcBef>
              <a:spcAft>
                <a:spcPts val="0"/>
              </a:spcAft>
              <a:buClr>
                <a:schemeClr val="dk1"/>
              </a:buClr>
              <a:buSzPts val="1100"/>
              <a:buFont typeface="Arial"/>
              <a:buNone/>
            </a:pPr>
            <a:r>
              <a:rPr lang="en" sz="800">
                <a:solidFill>
                  <a:srgbClr val="011C5D"/>
                </a:solidFill>
                <a:latin typeface="Ubuntu"/>
                <a:ea typeface="Ubuntu"/>
                <a:cs typeface="Ubuntu"/>
                <a:sym typeface="Ubuntu"/>
              </a:rPr>
              <a:t>- Change the colors of new pair</a:t>
            </a:r>
            <a:endParaRPr sz="800">
              <a:solidFill>
                <a:srgbClr val="011C5D"/>
              </a:solidFill>
              <a:latin typeface="Ubuntu"/>
              <a:ea typeface="Ubuntu"/>
              <a:cs typeface="Ubuntu"/>
              <a:sym typeface="Ubuntu"/>
            </a:endParaRPr>
          </a:p>
          <a:p>
            <a:pPr indent="0" lvl="0" marL="0" rtl="0" algn="l">
              <a:spcBef>
                <a:spcPts val="0"/>
              </a:spcBef>
              <a:spcAft>
                <a:spcPts val="0"/>
              </a:spcAft>
              <a:buClr>
                <a:schemeClr val="dk1"/>
              </a:buClr>
              <a:buSzPts val="1100"/>
              <a:buFont typeface="Arial"/>
              <a:buNone/>
            </a:pPr>
            <a:r>
              <a:rPr lang="en" sz="800">
                <a:solidFill>
                  <a:srgbClr val="011C5D"/>
                </a:solidFill>
                <a:latin typeface="Ubuntu"/>
                <a:ea typeface="Ubuntu"/>
                <a:cs typeface="Ubuntu"/>
                <a:sym typeface="Ubuntu"/>
              </a:rPr>
              <a:t>- Continue until all commons pair are made </a:t>
            </a:r>
            <a:endParaRPr sz="800">
              <a:solidFill>
                <a:srgbClr val="011C5D"/>
              </a:solidFill>
              <a:latin typeface="Ubuntu"/>
              <a:ea typeface="Ubuntu"/>
              <a:cs typeface="Ubuntu"/>
              <a:sym typeface="Ubuntu"/>
            </a:endParaRPr>
          </a:p>
          <a:p>
            <a:pPr indent="0" lvl="0" marL="0" rtl="0" algn="l">
              <a:spcBef>
                <a:spcPts val="0"/>
              </a:spcBef>
              <a:spcAft>
                <a:spcPts val="0"/>
              </a:spcAft>
              <a:buClr>
                <a:schemeClr val="dk1"/>
              </a:buClr>
              <a:buSzPts val="1100"/>
              <a:buFont typeface="Arial"/>
              <a:buNone/>
            </a:pPr>
            <a:r>
              <a:rPr lang="en" sz="800">
                <a:solidFill>
                  <a:srgbClr val="011C5D"/>
                </a:solidFill>
                <a:latin typeface="Ubuntu"/>
                <a:ea typeface="Ubuntu"/>
                <a:cs typeface="Ubuntu"/>
                <a:sym typeface="Ubuntu"/>
              </a:rPr>
              <a:t>- Update at each step the manim code </a:t>
            </a:r>
            <a:endParaRPr sz="800">
              <a:solidFill>
                <a:srgbClr val="011C5D"/>
              </a:solidFill>
              <a:latin typeface="Ubuntu"/>
              <a:ea typeface="Ubuntu"/>
              <a:cs typeface="Ubuntu"/>
              <a:sym typeface="Ubuntu"/>
            </a:endParaRPr>
          </a:p>
          <a:p>
            <a:pPr indent="0" lvl="0" marL="0" rtl="0" algn="l">
              <a:spcBef>
                <a:spcPts val="0"/>
              </a:spcBef>
              <a:spcAft>
                <a:spcPts val="0"/>
              </a:spcAft>
              <a:buClr>
                <a:schemeClr val="dk1"/>
              </a:buClr>
              <a:buSzPts val="1100"/>
              <a:buFont typeface="Arial"/>
              <a:buNone/>
            </a:pPr>
            <a:r>
              <a:rPr lang="en" sz="800">
                <a:solidFill>
                  <a:srgbClr val="011C5D"/>
                </a:solidFill>
                <a:latin typeface="Ubuntu"/>
                <a:ea typeface="Ubuntu"/>
                <a:cs typeface="Ubuntu"/>
                <a:sym typeface="Ubuntu"/>
              </a:rPr>
              <a:t>- Edit the previous code to not keep one color after merging on the merge pair. The selected color should be the one with the highest number of letters</a:t>
            </a:r>
            <a:endParaRPr sz="800">
              <a:solidFill>
                <a:srgbClr val="011C5D"/>
              </a:solidFill>
              <a:latin typeface="Ubuntu"/>
              <a:ea typeface="Ubuntu"/>
              <a:cs typeface="Ubuntu"/>
              <a:sym typeface="Ubuntu"/>
            </a:endParaRPr>
          </a:p>
          <a:p>
            <a:pPr indent="0" lvl="0" marL="0" rtl="0" algn="l">
              <a:spcBef>
                <a:spcPts val="0"/>
              </a:spcBef>
              <a:spcAft>
                <a:spcPts val="0"/>
              </a:spcAft>
              <a:buClr>
                <a:schemeClr val="dk1"/>
              </a:buClr>
              <a:buSzPts val="1100"/>
              <a:buFont typeface="Arial"/>
              <a:buNone/>
            </a:pPr>
            <a:r>
              <a:rPr lang="en" sz="800">
                <a:solidFill>
                  <a:srgbClr val="011C5D"/>
                </a:solidFill>
                <a:latin typeface="Ubuntu"/>
                <a:ea typeface="Ubuntu"/>
                <a:cs typeface="Ubuntu"/>
                <a:sym typeface="Ubuntu"/>
              </a:rPr>
              <a:t>- Edit the code at the final stage to change color if two adjacent different pair have same color</a:t>
            </a:r>
            <a:endParaRPr i="1" sz="1100">
              <a:solidFill>
                <a:srgbClr val="011C5D"/>
              </a:solidFill>
              <a:latin typeface="Ubuntu"/>
              <a:ea typeface="Ubuntu"/>
              <a:cs typeface="Ubuntu"/>
              <a:sym typeface="Ubuntu"/>
            </a:endParaRPr>
          </a:p>
        </p:txBody>
      </p:sp>
      <p:pic>
        <p:nvPicPr>
          <p:cNvPr id="523" name="Google Shape;523;p47"/>
          <p:cNvPicPr preferRelativeResize="0"/>
          <p:nvPr/>
        </p:nvPicPr>
        <p:blipFill>
          <a:blip r:embed="rId3">
            <a:alphaModFix/>
          </a:blip>
          <a:stretch>
            <a:fillRect/>
          </a:stretch>
        </p:blipFill>
        <p:spPr>
          <a:xfrm>
            <a:off x="330600" y="2192412"/>
            <a:ext cx="4241400" cy="2383937"/>
          </a:xfrm>
          <a:prstGeom prst="rect">
            <a:avLst/>
          </a:prstGeom>
          <a:noFill/>
          <a:ln>
            <a:noFill/>
          </a:ln>
        </p:spPr>
      </p:pic>
      <p:sp>
        <p:nvSpPr>
          <p:cNvPr id="524" name="Google Shape;524;p47"/>
          <p:cNvSpPr txBox="1"/>
          <p:nvPr/>
        </p:nvSpPr>
        <p:spPr>
          <a:xfrm>
            <a:off x="1743300" y="4509625"/>
            <a:ext cx="1416000" cy="25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011C5D"/>
                </a:solidFill>
              </a:rPr>
              <a:t>Open AI o1</a:t>
            </a:r>
            <a:endParaRPr sz="1200">
              <a:solidFill>
                <a:srgbClr val="011C5D"/>
              </a:solidFill>
            </a:endParaRPr>
          </a:p>
        </p:txBody>
      </p:sp>
      <p:pic>
        <p:nvPicPr>
          <p:cNvPr id="525" name="Google Shape;525;p47"/>
          <p:cNvPicPr preferRelativeResize="0"/>
          <p:nvPr/>
        </p:nvPicPr>
        <p:blipFill>
          <a:blip r:embed="rId4">
            <a:alphaModFix/>
          </a:blip>
          <a:stretch>
            <a:fillRect/>
          </a:stretch>
        </p:blipFill>
        <p:spPr>
          <a:xfrm>
            <a:off x="4724399" y="2242925"/>
            <a:ext cx="4037790" cy="2267892"/>
          </a:xfrm>
          <a:prstGeom prst="rect">
            <a:avLst/>
          </a:prstGeom>
          <a:noFill/>
          <a:ln>
            <a:noFill/>
          </a:ln>
        </p:spPr>
      </p:pic>
      <p:sp>
        <p:nvSpPr>
          <p:cNvPr id="526" name="Google Shape;526;p47"/>
          <p:cNvSpPr txBox="1"/>
          <p:nvPr/>
        </p:nvSpPr>
        <p:spPr>
          <a:xfrm>
            <a:off x="6357500" y="4509625"/>
            <a:ext cx="771600" cy="25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011C5D"/>
                </a:solidFill>
              </a:rPr>
              <a:t>GPT 4o</a:t>
            </a:r>
            <a:endParaRPr sz="1200">
              <a:solidFill>
                <a:srgbClr val="011C5D"/>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2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0" name="Shape 530"/>
        <p:cNvGrpSpPr/>
        <p:nvPr/>
      </p:nvGrpSpPr>
      <p:grpSpPr>
        <a:xfrm>
          <a:off x="0" y="0"/>
          <a:ext cx="0" cy="0"/>
          <a:chOff x="0" y="0"/>
          <a:chExt cx="0" cy="0"/>
        </a:xfrm>
      </p:grpSpPr>
      <p:sp>
        <p:nvSpPr>
          <p:cNvPr id="531" name="Google Shape;531;p4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532" name="Google Shape;532;p48"/>
          <p:cNvSpPr txBox="1"/>
          <p:nvPr>
            <p:ph type="title"/>
          </p:nvPr>
        </p:nvSpPr>
        <p:spPr>
          <a:xfrm>
            <a:off x="0" y="0"/>
            <a:ext cx="7595700" cy="51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Conclusion</a:t>
            </a:r>
            <a:endParaRPr/>
          </a:p>
        </p:txBody>
      </p:sp>
      <p:sp>
        <p:nvSpPr>
          <p:cNvPr id="533" name="Google Shape;533;p48"/>
          <p:cNvSpPr txBox="1"/>
          <p:nvPr/>
        </p:nvSpPr>
        <p:spPr>
          <a:xfrm>
            <a:off x="458600" y="546225"/>
            <a:ext cx="6138300" cy="25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p:txBody>
      </p:sp>
      <p:sp>
        <p:nvSpPr>
          <p:cNvPr id="534" name="Google Shape;534;p48"/>
          <p:cNvSpPr txBox="1"/>
          <p:nvPr>
            <p:ph idx="1" type="body"/>
          </p:nvPr>
        </p:nvSpPr>
        <p:spPr>
          <a:xfrm>
            <a:off x="189375" y="630300"/>
            <a:ext cx="5998800" cy="605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solidFill>
                  <a:srgbClr val="011C5D"/>
                </a:solidFill>
              </a:rPr>
              <a:t>Conclusion</a:t>
            </a:r>
            <a:endParaRPr>
              <a:solidFill>
                <a:srgbClr val="011C5D"/>
              </a:solidFill>
            </a:endParaRPr>
          </a:p>
        </p:txBody>
      </p:sp>
      <p:pic>
        <p:nvPicPr>
          <p:cNvPr id="535" name="Google Shape;535;p48"/>
          <p:cNvPicPr preferRelativeResize="0"/>
          <p:nvPr/>
        </p:nvPicPr>
        <p:blipFill>
          <a:blip r:embed="rId3">
            <a:alphaModFix/>
          </a:blip>
          <a:stretch>
            <a:fillRect/>
          </a:stretch>
        </p:blipFill>
        <p:spPr>
          <a:xfrm>
            <a:off x="4108575" y="2378073"/>
            <a:ext cx="4912575" cy="2192425"/>
          </a:xfrm>
          <a:prstGeom prst="rect">
            <a:avLst/>
          </a:prstGeom>
          <a:noFill/>
          <a:ln>
            <a:noFill/>
          </a:ln>
        </p:spPr>
      </p:pic>
      <p:sp>
        <p:nvSpPr>
          <p:cNvPr id="536" name="Google Shape;536;p48"/>
          <p:cNvSpPr txBox="1"/>
          <p:nvPr/>
        </p:nvSpPr>
        <p:spPr>
          <a:xfrm>
            <a:off x="314250" y="1189700"/>
            <a:ext cx="3911100" cy="243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rgbClr val="011C5D"/>
                </a:solidFill>
                <a:latin typeface="Ubuntu"/>
                <a:ea typeface="Ubuntu"/>
                <a:cs typeface="Ubuntu"/>
                <a:sym typeface="Ubuntu"/>
              </a:rPr>
              <a:t>Building GPT 3 </a:t>
            </a:r>
            <a:endParaRPr b="1" sz="1100">
              <a:solidFill>
                <a:srgbClr val="011C5D"/>
              </a:solidFill>
              <a:latin typeface="Ubuntu"/>
              <a:ea typeface="Ubuntu"/>
              <a:cs typeface="Ubuntu"/>
              <a:sym typeface="Ubuntu"/>
            </a:endParaRPr>
          </a:p>
          <a:p>
            <a:pPr indent="0" lvl="0" marL="0" rtl="0" algn="l">
              <a:spcBef>
                <a:spcPts val="0"/>
              </a:spcBef>
              <a:spcAft>
                <a:spcPts val="0"/>
              </a:spcAft>
              <a:buNone/>
            </a:pPr>
            <a:r>
              <a:t/>
            </a:r>
            <a:endParaRPr sz="1100">
              <a:solidFill>
                <a:srgbClr val="011C5D"/>
              </a:solidFill>
              <a:latin typeface="Ubuntu"/>
              <a:ea typeface="Ubuntu"/>
              <a:cs typeface="Ubuntu"/>
              <a:sym typeface="Ubuntu"/>
            </a:endParaRPr>
          </a:p>
          <a:p>
            <a:pPr indent="-298450" lvl="0" marL="457200" rtl="0" algn="l">
              <a:spcBef>
                <a:spcPts val="0"/>
              </a:spcBef>
              <a:spcAft>
                <a:spcPts val="0"/>
              </a:spcAft>
              <a:buClr>
                <a:srgbClr val="011C5D"/>
              </a:buClr>
              <a:buSzPts val="1100"/>
              <a:buFont typeface="Ubuntu"/>
              <a:buChar char="●"/>
            </a:pPr>
            <a:r>
              <a:rPr lang="en" sz="1100">
                <a:solidFill>
                  <a:srgbClr val="011C5D"/>
                </a:solidFill>
                <a:latin typeface="Ubuntu"/>
                <a:ea typeface="Ubuntu"/>
                <a:cs typeface="Ubuntu"/>
                <a:sym typeface="Ubuntu"/>
              </a:rPr>
              <a:t>Data preprocessing is a very important step to get quality data</a:t>
            </a:r>
            <a:endParaRPr sz="1100">
              <a:solidFill>
                <a:srgbClr val="011C5D"/>
              </a:solidFill>
              <a:latin typeface="Ubuntu"/>
              <a:ea typeface="Ubuntu"/>
              <a:cs typeface="Ubuntu"/>
              <a:sym typeface="Ubuntu"/>
            </a:endParaRPr>
          </a:p>
          <a:p>
            <a:pPr indent="-298450" lvl="0" marL="457200" rtl="0" algn="l">
              <a:spcBef>
                <a:spcPts val="0"/>
              </a:spcBef>
              <a:spcAft>
                <a:spcPts val="0"/>
              </a:spcAft>
              <a:buClr>
                <a:srgbClr val="011C5D"/>
              </a:buClr>
              <a:buSzPts val="1100"/>
              <a:buFont typeface="Ubuntu"/>
              <a:buChar char="●"/>
            </a:pPr>
            <a:r>
              <a:rPr lang="en" sz="1100">
                <a:solidFill>
                  <a:srgbClr val="011C5D"/>
                </a:solidFill>
                <a:latin typeface="Ubuntu"/>
                <a:ea typeface="Ubuntu"/>
                <a:cs typeface="Ubuntu"/>
                <a:sym typeface="Ubuntu"/>
              </a:rPr>
              <a:t>GPT 3 training </a:t>
            </a:r>
            <a:r>
              <a:rPr lang="en" sz="1100">
                <a:solidFill>
                  <a:srgbClr val="011C5D"/>
                </a:solidFill>
                <a:latin typeface="Ubuntu"/>
                <a:ea typeface="Ubuntu"/>
                <a:cs typeface="Ubuntu"/>
                <a:sym typeface="Ubuntu"/>
              </a:rPr>
              <a:t>consists of two phases (pre and post training)</a:t>
            </a:r>
            <a:endParaRPr sz="1100">
              <a:solidFill>
                <a:srgbClr val="011C5D"/>
              </a:solidFill>
              <a:latin typeface="Ubuntu"/>
              <a:ea typeface="Ubuntu"/>
              <a:cs typeface="Ubuntu"/>
              <a:sym typeface="Ubuntu"/>
            </a:endParaRPr>
          </a:p>
          <a:p>
            <a:pPr indent="-298450" lvl="0" marL="457200" rtl="0" algn="l">
              <a:spcBef>
                <a:spcPts val="0"/>
              </a:spcBef>
              <a:spcAft>
                <a:spcPts val="0"/>
              </a:spcAft>
              <a:buClr>
                <a:srgbClr val="011C5D"/>
              </a:buClr>
              <a:buSzPts val="1100"/>
              <a:buFont typeface="Ubuntu"/>
              <a:buChar char="●"/>
            </a:pPr>
            <a:r>
              <a:rPr lang="en" sz="1100">
                <a:solidFill>
                  <a:srgbClr val="011C5D"/>
                </a:solidFill>
                <a:latin typeface="Ubuntu"/>
                <a:ea typeface="Ubuntu"/>
                <a:cs typeface="Ubuntu"/>
                <a:sym typeface="Ubuntu"/>
              </a:rPr>
              <a:t>Supervised Fine Tuning is the first step of post training phase (ask a human to write the answer)</a:t>
            </a:r>
            <a:endParaRPr sz="1100">
              <a:solidFill>
                <a:srgbClr val="011C5D"/>
              </a:solidFill>
              <a:latin typeface="Ubuntu"/>
              <a:ea typeface="Ubuntu"/>
              <a:cs typeface="Ubuntu"/>
              <a:sym typeface="Ubuntu"/>
            </a:endParaRPr>
          </a:p>
          <a:p>
            <a:pPr indent="-298450" lvl="0" marL="457200" rtl="0" algn="l">
              <a:spcBef>
                <a:spcPts val="0"/>
              </a:spcBef>
              <a:spcAft>
                <a:spcPts val="0"/>
              </a:spcAft>
              <a:buClr>
                <a:srgbClr val="011C5D"/>
              </a:buClr>
              <a:buSzPts val="1100"/>
              <a:buFont typeface="Ubuntu"/>
              <a:buChar char="●"/>
            </a:pPr>
            <a:r>
              <a:rPr lang="en" sz="1100">
                <a:solidFill>
                  <a:srgbClr val="011C5D"/>
                </a:solidFill>
                <a:latin typeface="Ubuntu"/>
                <a:ea typeface="Ubuntu"/>
                <a:cs typeface="Ubuntu"/>
                <a:sym typeface="Ubuntu"/>
              </a:rPr>
              <a:t>RLHF helps the model to align with human preferences</a:t>
            </a:r>
            <a:endParaRPr sz="1100">
              <a:solidFill>
                <a:srgbClr val="011C5D"/>
              </a:solidFill>
              <a:latin typeface="Ubuntu"/>
              <a:ea typeface="Ubuntu"/>
              <a:cs typeface="Ubuntu"/>
              <a:sym typeface="Ubuntu"/>
            </a:endParaRPr>
          </a:p>
          <a:p>
            <a:pPr indent="-298450" lvl="0" marL="457200" rtl="0" algn="l">
              <a:spcBef>
                <a:spcPts val="0"/>
              </a:spcBef>
              <a:spcAft>
                <a:spcPts val="0"/>
              </a:spcAft>
              <a:buClr>
                <a:srgbClr val="011C5D"/>
              </a:buClr>
              <a:buSzPts val="1100"/>
              <a:buFont typeface="Ubuntu"/>
              <a:buChar char="●"/>
            </a:pPr>
            <a:r>
              <a:rPr lang="en" sz="1100">
                <a:solidFill>
                  <a:srgbClr val="011C5D"/>
                </a:solidFill>
                <a:latin typeface="Ubuntu"/>
                <a:ea typeface="Ubuntu"/>
                <a:cs typeface="Ubuntu"/>
                <a:sym typeface="Ubuntu"/>
              </a:rPr>
              <a:t>DPO is the new methods for Alignment, replacing RLHF</a:t>
            </a:r>
            <a:endParaRPr sz="1100">
              <a:solidFill>
                <a:srgbClr val="011C5D"/>
              </a:solidFill>
              <a:latin typeface="Ubuntu"/>
              <a:ea typeface="Ubuntu"/>
              <a:cs typeface="Ubuntu"/>
              <a:sym typeface="Ubuntu"/>
            </a:endParaRPr>
          </a:p>
          <a:p>
            <a:pPr indent="0" lvl="0" marL="0" rtl="0" algn="l">
              <a:spcBef>
                <a:spcPts val="0"/>
              </a:spcBef>
              <a:spcAft>
                <a:spcPts val="0"/>
              </a:spcAft>
              <a:buNone/>
            </a:pPr>
            <a:r>
              <a:t/>
            </a:r>
            <a:endParaRPr sz="1100">
              <a:solidFill>
                <a:srgbClr val="011C5D"/>
              </a:solidFill>
              <a:latin typeface="Ubuntu"/>
              <a:ea typeface="Ubuntu"/>
              <a:cs typeface="Ubuntu"/>
              <a:sym typeface="Ubuntu"/>
            </a:endParaRPr>
          </a:p>
          <a:p>
            <a:pPr indent="0" lvl="0" marL="0" rtl="0" algn="l">
              <a:spcBef>
                <a:spcPts val="0"/>
              </a:spcBef>
              <a:spcAft>
                <a:spcPts val="0"/>
              </a:spcAft>
              <a:buNone/>
            </a:pPr>
            <a:r>
              <a:rPr b="1" lang="en" sz="1100">
                <a:solidFill>
                  <a:srgbClr val="011C5D"/>
                </a:solidFill>
                <a:latin typeface="Ubuntu"/>
                <a:ea typeface="Ubuntu"/>
                <a:cs typeface="Ubuntu"/>
                <a:sym typeface="Ubuntu"/>
              </a:rPr>
              <a:t>General knowledges </a:t>
            </a:r>
            <a:endParaRPr b="1" sz="1100">
              <a:solidFill>
                <a:srgbClr val="011C5D"/>
              </a:solidFill>
              <a:latin typeface="Ubuntu"/>
              <a:ea typeface="Ubuntu"/>
              <a:cs typeface="Ubuntu"/>
              <a:sym typeface="Ubuntu"/>
            </a:endParaRPr>
          </a:p>
          <a:p>
            <a:pPr indent="0" lvl="0" marL="0" rtl="0" algn="l">
              <a:spcBef>
                <a:spcPts val="0"/>
              </a:spcBef>
              <a:spcAft>
                <a:spcPts val="0"/>
              </a:spcAft>
              <a:buNone/>
            </a:pPr>
            <a:r>
              <a:t/>
            </a:r>
            <a:endParaRPr sz="1100">
              <a:solidFill>
                <a:srgbClr val="011C5D"/>
              </a:solidFill>
              <a:latin typeface="Ubuntu"/>
              <a:ea typeface="Ubuntu"/>
              <a:cs typeface="Ubuntu"/>
              <a:sym typeface="Ubuntu"/>
            </a:endParaRPr>
          </a:p>
          <a:p>
            <a:pPr indent="0" lvl="0" marL="0" rtl="0" algn="l">
              <a:spcBef>
                <a:spcPts val="0"/>
              </a:spcBef>
              <a:spcAft>
                <a:spcPts val="0"/>
              </a:spcAft>
              <a:buNone/>
            </a:pPr>
            <a:r>
              <a:rPr lang="en" sz="1100">
                <a:solidFill>
                  <a:srgbClr val="011C5D"/>
                </a:solidFill>
                <a:latin typeface="Ubuntu"/>
                <a:ea typeface="Ubuntu"/>
                <a:cs typeface="Ubuntu"/>
                <a:sym typeface="Ubuntu"/>
              </a:rPr>
              <a:t>Data size and model size depends on compute resources (Scaling Laws, Chinchilla). </a:t>
            </a:r>
            <a:endParaRPr sz="1100">
              <a:solidFill>
                <a:srgbClr val="011C5D"/>
              </a:solidFill>
              <a:latin typeface="Ubuntu"/>
              <a:ea typeface="Ubuntu"/>
              <a:cs typeface="Ubuntu"/>
              <a:sym typeface="Ubuntu"/>
            </a:endParaRPr>
          </a:p>
          <a:p>
            <a:pPr indent="0" lvl="0" marL="0" rtl="0" algn="l">
              <a:spcBef>
                <a:spcPts val="0"/>
              </a:spcBef>
              <a:spcAft>
                <a:spcPts val="0"/>
              </a:spcAft>
              <a:buNone/>
            </a:pPr>
            <a:r>
              <a:rPr lang="en" sz="1100">
                <a:solidFill>
                  <a:srgbClr val="011C5D"/>
                </a:solidFill>
                <a:latin typeface="Ubuntu"/>
                <a:ea typeface="Ubuntu"/>
                <a:cs typeface="Ubuntu"/>
                <a:sym typeface="Ubuntu"/>
              </a:rPr>
              <a:t>OpenAI o1 improves efficiency with longer RLHF training and answer inference time (COT)</a:t>
            </a:r>
            <a:endParaRPr sz="1100">
              <a:solidFill>
                <a:srgbClr val="011C5D"/>
              </a:solidFill>
              <a:latin typeface="Ubuntu"/>
              <a:ea typeface="Ubuntu"/>
              <a:cs typeface="Ubuntu"/>
              <a:sym typeface="Ubuntu"/>
            </a:endParaRPr>
          </a:p>
          <a:p>
            <a:pPr indent="0" lvl="0" marL="0" rtl="0" algn="l">
              <a:spcBef>
                <a:spcPts val="0"/>
              </a:spcBef>
              <a:spcAft>
                <a:spcPts val="0"/>
              </a:spcAft>
              <a:buNone/>
            </a:pPr>
            <a:r>
              <a:t/>
            </a:r>
            <a:endParaRPr sz="1100">
              <a:solidFill>
                <a:srgbClr val="011C5D"/>
              </a:solidFill>
              <a:latin typeface="Ubuntu"/>
              <a:ea typeface="Ubuntu"/>
              <a:cs typeface="Ubuntu"/>
              <a:sym typeface="Ubuntu"/>
            </a:endParaRPr>
          </a:p>
          <a:p>
            <a:pPr indent="0" lvl="0" marL="0" rtl="0" algn="l">
              <a:spcBef>
                <a:spcPts val="0"/>
              </a:spcBef>
              <a:spcAft>
                <a:spcPts val="0"/>
              </a:spcAft>
              <a:buNone/>
            </a:pPr>
            <a:r>
              <a:rPr lang="en" sz="1100">
                <a:solidFill>
                  <a:srgbClr val="011C5D"/>
                </a:solidFill>
                <a:latin typeface="Ubuntu"/>
                <a:ea typeface="Ubuntu"/>
                <a:cs typeface="Ubuntu"/>
                <a:sym typeface="Ubuntu"/>
              </a:rPr>
              <a:t> </a:t>
            </a:r>
            <a:endParaRPr sz="1100">
              <a:solidFill>
                <a:srgbClr val="011C5D"/>
              </a:solidFill>
              <a:latin typeface="Ubuntu"/>
              <a:ea typeface="Ubuntu"/>
              <a:cs typeface="Ubuntu"/>
              <a:sym typeface="Ubuntu"/>
            </a:endParaRPr>
          </a:p>
          <a:p>
            <a:pPr indent="0" lvl="0" marL="0" rtl="0" algn="l">
              <a:spcBef>
                <a:spcPts val="0"/>
              </a:spcBef>
              <a:spcAft>
                <a:spcPts val="0"/>
              </a:spcAft>
              <a:buNone/>
            </a:pPr>
            <a:r>
              <a:t/>
            </a:r>
            <a:endParaRPr sz="1100">
              <a:solidFill>
                <a:srgbClr val="011C5D"/>
              </a:solidFill>
              <a:latin typeface="Ubuntu"/>
              <a:ea typeface="Ubuntu"/>
              <a:cs typeface="Ubuntu"/>
              <a:sym typeface="Ubuntu"/>
            </a:endParaRPr>
          </a:p>
        </p:txBody>
      </p:sp>
      <p:sp>
        <p:nvSpPr>
          <p:cNvPr id="537" name="Google Shape;537;p48"/>
          <p:cNvSpPr txBox="1"/>
          <p:nvPr/>
        </p:nvSpPr>
        <p:spPr>
          <a:xfrm>
            <a:off x="5470550" y="893500"/>
            <a:ext cx="3405300" cy="96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011C5D"/>
                </a:solidFill>
                <a:latin typeface="Ubuntu"/>
                <a:ea typeface="Ubuntu"/>
                <a:cs typeface="Ubuntu"/>
                <a:sym typeface="Ubuntu"/>
              </a:rPr>
              <a:t>“SFT+DPO approach seems to be the most popular preference tuning strategy at the moment due to the ease of use compared to other methods, such as RLHF with PPO.”</a:t>
            </a:r>
            <a:endParaRPr sz="1100">
              <a:solidFill>
                <a:srgbClr val="011C5D"/>
              </a:solidFill>
              <a:latin typeface="Ubuntu"/>
              <a:ea typeface="Ubuntu"/>
              <a:cs typeface="Ubuntu"/>
              <a:sym typeface="Ubuntu"/>
            </a:endParaRPr>
          </a:p>
        </p:txBody>
      </p:sp>
      <p:sp>
        <p:nvSpPr>
          <p:cNvPr id="538" name="Google Shape;538;p48"/>
          <p:cNvSpPr txBox="1"/>
          <p:nvPr/>
        </p:nvSpPr>
        <p:spPr>
          <a:xfrm>
            <a:off x="4901525" y="4534900"/>
            <a:ext cx="4846800" cy="33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u="sng">
                <a:solidFill>
                  <a:schemeClr val="hlink"/>
                </a:solidFill>
                <a:hlinkClick r:id="rId4"/>
              </a:rPr>
              <a:t>Sebastian Raschka, 2024, New LLM Pre-training and Post-training Paradigms [Blog]</a:t>
            </a:r>
            <a:r>
              <a:rPr lang="en" sz="800">
                <a:solidFill>
                  <a:schemeClr val="dk2"/>
                </a:solidFill>
              </a:rPr>
              <a:t> </a:t>
            </a:r>
            <a:endParaRPr sz="800">
              <a:solidFill>
                <a:schemeClr val="dk2"/>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pic>
        <p:nvPicPr>
          <p:cNvPr id="131" name="Google Shape;131;p17"/>
          <p:cNvPicPr preferRelativeResize="0"/>
          <p:nvPr/>
        </p:nvPicPr>
        <p:blipFill rotWithShape="1">
          <a:blip r:embed="rId3">
            <a:alphaModFix/>
          </a:blip>
          <a:srcRect b="0" l="-6899" r="6900" t="0"/>
          <a:stretch/>
        </p:blipFill>
        <p:spPr>
          <a:xfrm>
            <a:off x="7345550" y="2447750"/>
            <a:ext cx="1488525" cy="1220925"/>
          </a:xfrm>
          <a:prstGeom prst="rect">
            <a:avLst/>
          </a:prstGeom>
          <a:noFill/>
          <a:ln>
            <a:noFill/>
          </a:ln>
        </p:spPr>
      </p:pic>
      <p:sp>
        <p:nvSpPr>
          <p:cNvPr id="132" name="Google Shape;132;p17"/>
          <p:cNvSpPr txBox="1"/>
          <p:nvPr>
            <p:ph idx="1" type="body"/>
          </p:nvPr>
        </p:nvSpPr>
        <p:spPr>
          <a:xfrm>
            <a:off x="189375" y="630300"/>
            <a:ext cx="5998800" cy="605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solidFill>
                  <a:srgbClr val="011C5D"/>
                </a:solidFill>
              </a:rPr>
              <a:t>Language modelling</a:t>
            </a:r>
            <a:endParaRPr>
              <a:solidFill>
                <a:srgbClr val="011C5D"/>
              </a:solidFill>
            </a:endParaRPr>
          </a:p>
        </p:txBody>
      </p:sp>
      <p:sp>
        <p:nvSpPr>
          <p:cNvPr id="133" name="Google Shape;133;p1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34" name="Google Shape;134;p17"/>
          <p:cNvSpPr txBox="1"/>
          <p:nvPr>
            <p:ph type="title"/>
          </p:nvPr>
        </p:nvSpPr>
        <p:spPr>
          <a:xfrm>
            <a:off x="0" y="0"/>
            <a:ext cx="7595700" cy="51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I.A.1 Introduction</a:t>
            </a:r>
            <a:endParaRPr/>
          </a:p>
        </p:txBody>
      </p:sp>
      <p:sp>
        <p:nvSpPr>
          <p:cNvPr id="135" name="Google Shape;135;p17"/>
          <p:cNvSpPr/>
          <p:nvPr/>
        </p:nvSpPr>
        <p:spPr>
          <a:xfrm>
            <a:off x="5935250" y="2710821"/>
            <a:ext cx="1644300" cy="767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Model</a:t>
            </a:r>
            <a:endParaRPr/>
          </a:p>
        </p:txBody>
      </p:sp>
      <p:sp>
        <p:nvSpPr>
          <p:cNvPr id="136" name="Google Shape;136;p17"/>
          <p:cNvSpPr txBox="1"/>
          <p:nvPr/>
        </p:nvSpPr>
        <p:spPr>
          <a:xfrm>
            <a:off x="164950" y="1592175"/>
            <a:ext cx="4843500" cy="1794600"/>
          </a:xfrm>
          <a:prstGeom prst="rect">
            <a:avLst/>
          </a:prstGeom>
          <a:noFill/>
          <a:ln>
            <a:noFill/>
          </a:ln>
        </p:spPr>
        <p:txBody>
          <a:bodyPr anchorCtr="0" anchor="t" bIns="91425" lIns="91425" spcFirstLastPara="1" rIns="91425" wrap="square" tIns="91425">
            <a:noAutofit/>
          </a:bodyPr>
          <a:lstStyle/>
          <a:p>
            <a:pPr indent="457200" lvl="0" marL="0" rtl="0" algn="l">
              <a:spcBef>
                <a:spcPts val="0"/>
              </a:spcBef>
              <a:spcAft>
                <a:spcPts val="0"/>
              </a:spcAft>
              <a:buNone/>
            </a:pPr>
            <a:r>
              <a:rPr lang="en" sz="1200">
                <a:solidFill>
                  <a:srgbClr val="011C5D"/>
                </a:solidFill>
              </a:rPr>
              <a:t>The goal is to generate token by token </a:t>
            </a:r>
            <a:endParaRPr sz="1200">
              <a:solidFill>
                <a:srgbClr val="011C5D"/>
              </a:solidFill>
            </a:endParaRPr>
          </a:p>
          <a:p>
            <a:pPr indent="457200" lvl="0" marL="0" rtl="0" algn="l">
              <a:spcBef>
                <a:spcPts val="0"/>
              </a:spcBef>
              <a:spcAft>
                <a:spcPts val="0"/>
              </a:spcAft>
              <a:buNone/>
            </a:pPr>
            <a:r>
              <a:t/>
            </a:r>
            <a:endParaRPr sz="1200">
              <a:solidFill>
                <a:srgbClr val="011C5D"/>
              </a:solidFill>
            </a:endParaRPr>
          </a:p>
          <a:p>
            <a:pPr indent="457200" lvl="0" marL="0" rtl="0" algn="l">
              <a:spcBef>
                <a:spcPts val="0"/>
              </a:spcBef>
              <a:spcAft>
                <a:spcPts val="0"/>
              </a:spcAft>
              <a:buNone/>
            </a:pPr>
            <a:r>
              <a:rPr lang="en" sz="1200">
                <a:solidFill>
                  <a:srgbClr val="011C5D"/>
                </a:solidFill>
              </a:rPr>
              <a:t>The steps for generation:</a:t>
            </a:r>
            <a:endParaRPr sz="1200">
              <a:solidFill>
                <a:srgbClr val="011C5D"/>
              </a:solidFill>
            </a:endParaRPr>
          </a:p>
          <a:p>
            <a:pPr indent="457200" lvl="0" marL="0" rtl="0" algn="l">
              <a:spcBef>
                <a:spcPts val="0"/>
              </a:spcBef>
              <a:spcAft>
                <a:spcPts val="0"/>
              </a:spcAft>
              <a:buNone/>
            </a:pPr>
            <a:r>
              <a:t/>
            </a:r>
            <a:endParaRPr sz="1200">
              <a:solidFill>
                <a:srgbClr val="011C5D"/>
              </a:solidFill>
            </a:endParaRPr>
          </a:p>
          <a:p>
            <a:pPr indent="-304800" lvl="0" marL="1371600" rtl="0" algn="l">
              <a:spcBef>
                <a:spcPts val="0"/>
              </a:spcBef>
              <a:spcAft>
                <a:spcPts val="0"/>
              </a:spcAft>
              <a:buClr>
                <a:srgbClr val="011C5D"/>
              </a:buClr>
              <a:buSzPts val="1200"/>
              <a:buAutoNum type="arabicPeriod"/>
            </a:pPr>
            <a:r>
              <a:rPr lang="en" sz="1200">
                <a:solidFill>
                  <a:srgbClr val="011C5D"/>
                </a:solidFill>
              </a:rPr>
              <a:t>Tokenize </a:t>
            </a:r>
            <a:endParaRPr sz="1200">
              <a:solidFill>
                <a:srgbClr val="011C5D"/>
              </a:solidFill>
            </a:endParaRPr>
          </a:p>
          <a:p>
            <a:pPr indent="-304800" lvl="0" marL="1371600" rtl="0" algn="l">
              <a:spcBef>
                <a:spcPts val="0"/>
              </a:spcBef>
              <a:spcAft>
                <a:spcPts val="0"/>
              </a:spcAft>
              <a:buClr>
                <a:srgbClr val="011C5D"/>
              </a:buClr>
              <a:buSzPts val="1200"/>
              <a:buAutoNum type="arabicPeriod"/>
            </a:pPr>
            <a:r>
              <a:rPr lang="en" sz="1200">
                <a:solidFill>
                  <a:srgbClr val="011C5D"/>
                </a:solidFill>
              </a:rPr>
              <a:t>Feed the model with the token </a:t>
            </a:r>
            <a:endParaRPr sz="1200">
              <a:solidFill>
                <a:srgbClr val="011C5D"/>
              </a:solidFill>
            </a:endParaRPr>
          </a:p>
          <a:p>
            <a:pPr indent="-304800" lvl="0" marL="1371600" rtl="0" algn="l">
              <a:spcBef>
                <a:spcPts val="0"/>
              </a:spcBef>
              <a:spcAft>
                <a:spcPts val="0"/>
              </a:spcAft>
              <a:buClr>
                <a:srgbClr val="011C5D"/>
              </a:buClr>
              <a:buSzPts val="1200"/>
              <a:buAutoNum type="arabicPeriod"/>
            </a:pPr>
            <a:r>
              <a:rPr lang="en" sz="1200">
                <a:solidFill>
                  <a:srgbClr val="011C5D"/>
                </a:solidFill>
              </a:rPr>
              <a:t>Predict the probability of each possible token </a:t>
            </a:r>
            <a:endParaRPr sz="1200">
              <a:solidFill>
                <a:srgbClr val="011C5D"/>
              </a:solidFill>
            </a:endParaRPr>
          </a:p>
          <a:p>
            <a:pPr indent="-304800" lvl="0" marL="1371600" rtl="0" algn="l">
              <a:spcBef>
                <a:spcPts val="0"/>
              </a:spcBef>
              <a:spcAft>
                <a:spcPts val="0"/>
              </a:spcAft>
              <a:buClr>
                <a:srgbClr val="011C5D"/>
              </a:buClr>
              <a:buSzPts val="1200"/>
              <a:buAutoNum type="arabicPeriod"/>
            </a:pPr>
            <a:r>
              <a:rPr lang="en" sz="1200">
                <a:solidFill>
                  <a:srgbClr val="011C5D"/>
                </a:solidFill>
              </a:rPr>
              <a:t>Sample from the likelihood			</a:t>
            </a:r>
            <a:endParaRPr sz="1200">
              <a:solidFill>
                <a:srgbClr val="011C5D"/>
              </a:solidFill>
            </a:endParaRPr>
          </a:p>
          <a:p>
            <a:pPr indent="-304800" lvl="0" marL="1371600" rtl="0" algn="l">
              <a:spcBef>
                <a:spcPts val="0"/>
              </a:spcBef>
              <a:spcAft>
                <a:spcPts val="0"/>
              </a:spcAft>
              <a:buClr>
                <a:srgbClr val="011C5D"/>
              </a:buClr>
              <a:buSzPts val="1200"/>
              <a:buAutoNum type="arabicPeriod"/>
            </a:pPr>
            <a:r>
              <a:rPr lang="en" sz="1200">
                <a:solidFill>
                  <a:srgbClr val="011C5D"/>
                </a:solidFill>
              </a:rPr>
              <a:t>Detokenize	</a:t>
            </a:r>
            <a:endParaRPr i="1" sz="1200">
              <a:solidFill>
                <a:srgbClr val="011C5D"/>
              </a:solidFill>
            </a:endParaRPr>
          </a:p>
        </p:txBody>
      </p:sp>
      <p:sp>
        <p:nvSpPr>
          <p:cNvPr id="137" name="Google Shape;137;p17"/>
          <p:cNvSpPr txBox="1"/>
          <p:nvPr/>
        </p:nvSpPr>
        <p:spPr>
          <a:xfrm>
            <a:off x="5496525" y="4367075"/>
            <a:ext cx="3396300" cy="42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9900"/>
                </a:solidFill>
              </a:rPr>
              <a:t>Transform</a:t>
            </a:r>
            <a:r>
              <a:rPr lang="en" sz="1800">
                <a:solidFill>
                  <a:srgbClr val="6AA84F"/>
                </a:solidFill>
              </a:rPr>
              <a:t>ers </a:t>
            </a:r>
            <a:r>
              <a:rPr lang="en" sz="1800">
                <a:solidFill>
                  <a:srgbClr val="4A86E8"/>
                </a:solidFill>
              </a:rPr>
              <a:t>are</a:t>
            </a:r>
            <a:r>
              <a:rPr lang="en" sz="1800">
                <a:solidFill>
                  <a:schemeClr val="dk2"/>
                </a:solidFill>
              </a:rPr>
              <a:t> </a:t>
            </a:r>
            <a:r>
              <a:rPr lang="en" sz="1800">
                <a:solidFill>
                  <a:srgbClr val="6FA8DC"/>
                </a:solidFill>
              </a:rPr>
              <a:t>encoder </a:t>
            </a:r>
            <a:endParaRPr sz="1800">
              <a:solidFill>
                <a:srgbClr val="6FA8DC"/>
              </a:solidFill>
            </a:endParaRPr>
          </a:p>
        </p:txBody>
      </p:sp>
      <p:cxnSp>
        <p:nvCxnSpPr>
          <p:cNvPr id="138" name="Google Shape;138;p17"/>
          <p:cNvCxnSpPr/>
          <p:nvPr/>
        </p:nvCxnSpPr>
        <p:spPr>
          <a:xfrm rot="10800000">
            <a:off x="6754400" y="2520025"/>
            <a:ext cx="0" cy="190800"/>
          </a:xfrm>
          <a:prstGeom prst="straightConnector1">
            <a:avLst/>
          </a:prstGeom>
          <a:noFill/>
          <a:ln cap="flat" cmpd="sng" w="9525">
            <a:solidFill>
              <a:schemeClr val="dk2"/>
            </a:solidFill>
            <a:prstDash val="solid"/>
            <a:round/>
            <a:headEnd len="med" w="med" type="none"/>
            <a:tailEnd len="med" w="med" type="triangle"/>
          </a:ln>
        </p:spPr>
      </p:cxnSp>
      <p:sp>
        <p:nvSpPr>
          <p:cNvPr id="139" name="Google Shape;139;p17"/>
          <p:cNvSpPr txBox="1"/>
          <p:nvPr/>
        </p:nvSpPr>
        <p:spPr>
          <a:xfrm>
            <a:off x="5488350" y="3903425"/>
            <a:ext cx="2539200" cy="264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solidFill>
                  <a:srgbClr val="FF9900"/>
                </a:solidFill>
              </a:rPr>
              <a:t>9140           </a:t>
            </a:r>
            <a:r>
              <a:rPr lang="en" sz="1200">
                <a:solidFill>
                  <a:srgbClr val="6AA84F"/>
                </a:solidFill>
              </a:rPr>
              <a:t>38</a:t>
            </a:r>
            <a:r>
              <a:rPr lang="en" sz="1200">
                <a:solidFill>
                  <a:srgbClr val="6AA84F"/>
                </a:solidFill>
              </a:rPr>
              <a:t>8</a:t>
            </a:r>
            <a:r>
              <a:rPr lang="en" sz="1200">
                <a:solidFill>
                  <a:schemeClr val="dk1"/>
                </a:solidFill>
                <a:highlight>
                  <a:srgbClr val="FFFFFF"/>
                </a:highlight>
              </a:rPr>
              <a:t>     </a:t>
            </a:r>
            <a:r>
              <a:rPr lang="en" sz="1200">
                <a:solidFill>
                  <a:srgbClr val="4A86E8"/>
                </a:solidFill>
              </a:rPr>
              <a:t>527</a:t>
            </a:r>
            <a:r>
              <a:rPr lang="en" sz="1200">
                <a:solidFill>
                  <a:schemeClr val="dk1"/>
                </a:solidFill>
                <a:highlight>
                  <a:srgbClr val="FFFFFF"/>
                </a:highlight>
              </a:rPr>
              <a:t>    </a:t>
            </a:r>
            <a:r>
              <a:rPr lang="en" sz="1200">
                <a:solidFill>
                  <a:srgbClr val="6FA8DC"/>
                </a:solidFill>
              </a:rPr>
              <a:t>24592</a:t>
            </a:r>
            <a:endParaRPr sz="1200">
              <a:solidFill>
                <a:schemeClr val="dk1"/>
              </a:solidFill>
              <a:highlight>
                <a:srgbClr val="FFFFFF"/>
              </a:highlight>
            </a:endParaRPr>
          </a:p>
          <a:p>
            <a:pPr indent="0" lvl="0" marL="0" rtl="0" algn="l">
              <a:spcBef>
                <a:spcPts val="0"/>
              </a:spcBef>
              <a:spcAft>
                <a:spcPts val="0"/>
              </a:spcAft>
              <a:buNone/>
            </a:pPr>
            <a:r>
              <a:t/>
            </a:r>
            <a:endParaRPr sz="1800">
              <a:solidFill>
                <a:schemeClr val="dk2"/>
              </a:solidFill>
            </a:endParaRPr>
          </a:p>
        </p:txBody>
      </p:sp>
      <p:cxnSp>
        <p:nvCxnSpPr>
          <p:cNvPr id="140" name="Google Shape;140;p17"/>
          <p:cNvCxnSpPr>
            <a:stCxn id="139" idx="0"/>
            <a:endCxn id="135" idx="2"/>
          </p:cNvCxnSpPr>
          <p:nvPr/>
        </p:nvCxnSpPr>
        <p:spPr>
          <a:xfrm rot="10800000">
            <a:off x="6757350" y="3478625"/>
            <a:ext cx="600" cy="424800"/>
          </a:xfrm>
          <a:prstGeom prst="straightConnector1">
            <a:avLst/>
          </a:prstGeom>
          <a:noFill/>
          <a:ln cap="flat" cmpd="sng" w="9525">
            <a:solidFill>
              <a:schemeClr val="dk2"/>
            </a:solidFill>
            <a:prstDash val="solid"/>
            <a:round/>
            <a:headEnd len="med" w="med" type="none"/>
            <a:tailEnd len="med" w="med" type="triangle"/>
          </a:ln>
        </p:spPr>
      </p:cxnSp>
      <p:cxnSp>
        <p:nvCxnSpPr>
          <p:cNvPr id="141" name="Google Shape;141;p17"/>
          <p:cNvCxnSpPr>
            <a:endCxn id="139" idx="2"/>
          </p:cNvCxnSpPr>
          <p:nvPr/>
        </p:nvCxnSpPr>
        <p:spPr>
          <a:xfrm rot="10800000">
            <a:off x="6757950" y="4167725"/>
            <a:ext cx="2400" cy="266100"/>
          </a:xfrm>
          <a:prstGeom prst="straightConnector1">
            <a:avLst/>
          </a:prstGeom>
          <a:noFill/>
          <a:ln cap="flat" cmpd="sng" w="9525">
            <a:solidFill>
              <a:schemeClr val="dk2"/>
            </a:solidFill>
            <a:prstDash val="solid"/>
            <a:round/>
            <a:headEnd len="med" w="med" type="none"/>
            <a:tailEnd len="med" w="med" type="triangle"/>
          </a:ln>
        </p:spPr>
      </p:cxnSp>
      <p:sp>
        <p:nvSpPr>
          <p:cNvPr id="142" name="Google Shape;142;p17"/>
          <p:cNvSpPr txBox="1"/>
          <p:nvPr/>
        </p:nvSpPr>
        <p:spPr>
          <a:xfrm>
            <a:off x="6354175" y="2138450"/>
            <a:ext cx="931800" cy="19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rPr>
              <a:t>8832</a:t>
            </a:r>
            <a:endParaRPr sz="1800">
              <a:solidFill>
                <a:schemeClr val="dk2"/>
              </a:solidFill>
            </a:endParaRPr>
          </a:p>
        </p:txBody>
      </p:sp>
      <p:cxnSp>
        <p:nvCxnSpPr>
          <p:cNvPr id="143" name="Google Shape;143;p17"/>
          <p:cNvCxnSpPr/>
          <p:nvPr/>
        </p:nvCxnSpPr>
        <p:spPr>
          <a:xfrm rot="10800000">
            <a:off x="6754400" y="2034075"/>
            <a:ext cx="0" cy="190800"/>
          </a:xfrm>
          <a:prstGeom prst="straightConnector1">
            <a:avLst/>
          </a:prstGeom>
          <a:noFill/>
          <a:ln cap="flat" cmpd="sng" w="9525">
            <a:solidFill>
              <a:schemeClr val="dk2"/>
            </a:solidFill>
            <a:prstDash val="solid"/>
            <a:round/>
            <a:headEnd len="med" w="med" type="none"/>
            <a:tailEnd len="med" w="med" type="triangle"/>
          </a:ln>
        </p:spPr>
      </p:cxnSp>
      <p:sp>
        <p:nvSpPr>
          <p:cNvPr id="144" name="Google Shape;144;p17"/>
          <p:cNvSpPr txBox="1"/>
          <p:nvPr/>
        </p:nvSpPr>
        <p:spPr>
          <a:xfrm>
            <a:off x="6163250" y="1592175"/>
            <a:ext cx="1182300" cy="36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rPr>
              <a:t>Decoding</a:t>
            </a:r>
            <a:endParaRPr sz="1800">
              <a:solidFill>
                <a:schemeClr val="dk2"/>
              </a:solidFill>
            </a:endParaRPr>
          </a:p>
        </p:txBody>
      </p:sp>
      <p:sp>
        <p:nvSpPr>
          <p:cNvPr id="145" name="Google Shape;145;p17"/>
          <p:cNvSpPr txBox="1"/>
          <p:nvPr/>
        </p:nvSpPr>
        <p:spPr>
          <a:xfrm>
            <a:off x="717175" y="4663225"/>
            <a:ext cx="4661700" cy="19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u="sng">
                <a:solidFill>
                  <a:schemeClr val="hlink"/>
                </a:solidFill>
                <a:latin typeface="Ubuntu"/>
                <a:ea typeface="Ubuntu"/>
                <a:cs typeface="Ubuntu"/>
                <a:sym typeface="Ubuntu"/>
                <a:hlinkClick r:id="rId4"/>
              </a:rPr>
              <a:t>Polo Club, Transformer Explainer [Blog]</a:t>
            </a:r>
            <a:endParaRPr sz="800" u="sng">
              <a:solidFill>
                <a:schemeClr val="dk2"/>
              </a:solidFill>
              <a:latin typeface="Ubuntu"/>
              <a:ea typeface="Ubuntu"/>
              <a:cs typeface="Ubuntu"/>
              <a:sym typeface="Ubuntu"/>
            </a:endParaRPr>
          </a:p>
        </p:txBody>
      </p:sp>
      <p:sp>
        <p:nvSpPr>
          <p:cNvPr id="146" name="Google Shape;146;p17"/>
          <p:cNvSpPr/>
          <p:nvPr/>
        </p:nvSpPr>
        <p:spPr>
          <a:xfrm>
            <a:off x="5158725" y="1449500"/>
            <a:ext cx="3734100" cy="3304200"/>
          </a:xfrm>
          <a:prstGeom prst="roundRect">
            <a:avLst>
              <a:gd fmla="val 16667" name="adj"/>
            </a:avLst>
          </a:prstGeom>
          <a:noFill/>
          <a:ln cap="flat" cmpd="sng" w="9525">
            <a:solidFill>
              <a:srgbClr val="12316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6">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6">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6">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6">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6">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6">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6">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6">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6">
                                            <p:txEl>
                                              <p:pRg end="8" st="8"/>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18"/>
          <p:cNvSpPr txBox="1"/>
          <p:nvPr>
            <p:ph idx="1" type="body"/>
          </p:nvPr>
        </p:nvSpPr>
        <p:spPr>
          <a:xfrm>
            <a:off x="189375" y="630300"/>
            <a:ext cx="5998800" cy="605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solidFill>
                  <a:srgbClr val="011C5D"/>
                </a:solidFill>
              </a:rPr>
              <a:t>How the model works ? </a:t>
            </a:r>
            <a:endParaRPr>
              <a:solidFill>
                <a:srgbClr val="011C5D"/>
              </a:solidFill>
            </a:endParaRPr>
          </a:p>
        </p:txBody>
      </p:sp>
      <p:sp>
        <p:nvSpPr>
          <p:cNvPr id="152" name="Google Shape;152;p1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53" name="Google Shape;153;p18"/>
          <p:cNvSpPr txBox="1"/>
          <p:nvPr>
            <p:ph type="title"/>
          </p:nvPr>
        </p:nvSpPr>
        <p:spPr>
          <a:xfrm>
            <a:off x="0" y="0"/>
            <a:ext cx="7595700" cy="51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I.A.1 Introduction</a:t>
            </a:r>
            <a:endParaRPr/>
          </a:p>
        </p:txBody>
      </p:sp>
      <p:sp>
        <p:nvSpPr>
          <p:cNvPr id="154" name="Google Shape;154;p18"/>
          <p:cNvSpPr txBox="1"/>
          <p:nvPr/>
        </p:nvSpPr>
        <p:spPr>
          <a:xfrm>
            <a:off x="164950" y="1284400"/>
            <a:ext cx="4843500" cy="184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rgbClr val="011C5D"/>
                </a:solidFill>
                <a:latin typeface="Ubuntu"/>
                <a:ea typeface="Ubuntu"/>
                <a:cs typeface="Ubuntu"/>
                <a:sym typeface="Ubuntu"/>
              </a:rPr>
              <a:t>The general model pipeline is as follows:</a:t>
            </a:r>
            <a:endParaRPr sz="1200">
              <a:solidFill>
                <a:srgbClr val="011C5D"/>
              </a:solidFill>
              <a:latin typeface="Ubuntu"/>
              <a:ea typeface="Ubuntu"/>
              <a:cs typeface="Ubuntu"/>
              <a:sym typeface="Ubuntu"/>
            </a:endParaRPr>
          </a:p>
          <a:p>
            <a:pPr indent="0" lvl="0" marL="0" rtl="0" algn="l">
              <a:spcBef>
                <a:spcPts val="0"/>
              </a:spcBef>
              <a:spcAft>
                <a:spcPts val="0"/>
              </a:spcAft>
              <a:buClr>
                <a:schemeClr val="dk1"/>
              </a:buClr>
              <a:buSzPts val="1100"/>
              <a:buFont typeface="Arial"/>
              <a:buNone/>
            </a:pPr>
            <a:r>
              <a:t/>
            </a:r>
            <a:endParaRPr sz="1200">
              <a:solidFill>
                <a:srgbClr val="011C5D"/>
              </a:solidFill>
              <a:latin typeface="Ubuntu"/>
              <a:ea typeface="Ubuntu"/>
              <a:cs typeface="Ubuntu"/>
              <a:sym typeface="Ubuntu"/>
            </a:endParaRPr>
          </a:p>
          <a:p>
            <a:pPr indent="-292100" lvl="0" marL="457200" rtl="0" algn="l">
              <a:spcBef>
                <a:spcPts val="0"/>
              </a:spcBef>
              <a:spcAft>
                <a:spcPts val="0"/>
              </a:spcAft>
              <a:buClr>
                <a:srgbClr val="011C5D"/>
              </a:buClr>
              <a:buSzPts val="1000"/>
              <a:buFont typeface="Ubuntu"/>
              <a:buChar char="●"/>
            </a:pPr>
            <a:r>
              <a:rPr lang="en" sz="1200">
                <a:solidFill>
                  <a:srgbClr val="011C5D"/>
                </a:solidFill>
                <a:latin typeface="Ubuntu"/>
                <a:ea typeface="Ubuntu"/>
                <a:cs typeface="Ubuntu"/>
                <a:sym typeface="Ubuntu"/>
              </a:rPr>
              <a:t>Feed word embedding for previous (context) </a:t>
            </a:r>
            <a:endParaRPr sz="1200">
              <a:solidFill>
                <a:srgbClr val="011C5D"/>
              </a:solidFill>
              <a:latin typeface="Ubuntu"/>
              <a:ea typeface="Ubuntu"/>
              <a:cs typeface="Ubuntu"/>
              <a:sym typeface="Ubuntu"/>
            </a:endParaRPr>
          </a:p>
          <a:p>
            <a:pPr indent="0" lvl="0" marL="0" rtl="0" algn="l">
              <a:spcBef>
                <a:spcPts val="0"/>
              </a:spcBef>
              <a:spcAft>
                <a:spcPts val="0"/>
              </a:spcAft>
              <a:buNone/>
            </a:pPr>
            <a:r>
              <a:rPr lang="en" sz="1200">
                <a:solidFill>
                  <a:srgbClr val="011C5D"/>
                </a:solidFill>
                <a:latin typeface="Ubuntu"/>
                <a:ea typeface="Ubuntu"/>
                <a:cs typeface="Ubuntu"/>
                <a:sym typeface="Ubuntu"/>
              </a:rPr>
              <a:t>words into a network</a:t>
            </a:r>
            <a:endParaRPr sz="1200">
              <a:solidFill>
                <a:srgbClr val="011C5D"/>
              </a:solidFill>
              <a:latin typeface="Ubuntu"/>
              <a:ea typeface="Ubuntu"/>
              <a:cs typeface="Ubuntu"/>
              <a:sym typeface="Ubuntu"/>
            </a:endParaRPr>
          </a:p>
          <a:p>
            <a:pPr indent="-292100" lvl="0" marL="457200" rtl="0" algn="l">
              <a:spcBef>
                <a:spcPts val="0"/>
              </a:spcBef>
              <a:spcAft>
                <a:spcPts val="0"/>
              </a:spcAft>
              <a:buClr>
                <a:srgbClr val="011C5D"/>
              </a:buClr>
              <a:buSzPts val="1000"/>
              <a:buFont typeface="Ubuntu"/>
              <a:buChar char="●"/>
            </a:pPr>
            <a:r>
              <a:rPr lang="en" sz="1200">
                <a:solidFill>
                  <a:srgbClr val="011C5D"/>
                </a:solidFill>
                <a:latin typeface="Ubuntu"/>
                <a:ea typeface="Ubuntu"/>
                <a:cs typeface="Ubuntu"/>
                <a:sym typeface="Ubuntu"/>
              </a:rPr>
              <a:t>Get vector representation of context from </a:t>
            </a:r>
            <a:endParaRPr sz="1200">
              <a:solidFill>
                <a:srgbClr val="011C5D"/>
              </a:solidFill>
              <a:latin typeface="Ubuntu"/>
              <a:ea typeface="Ubuntu"/>
              <a:cs typeface="Ubuntu"/>
              <a:sym typeface="Ubuntu"/>
            </a:endParaRPr>
          </a:p>
          <a:p>
            <a:pPr indent="0" lvl="0" marL="0" rtl="0" algn="l">
              <a:spcBef>
                <a:spcPts val="0"/>
              </a:spcBef>
              <a:spcAft>
                <a:spcPts val="0"/>
              </a:spcAft>
              <a:buNone/>
            </a:pPr>
            <a:r>
              <a:rPr lang="en" sz="1200">
                <a:solidFill>
                  <a:srgbClr val="011C5D"/>
                </a:solidFill>
                <a:latin typeface="Ubuntu"/>
                <a:ea typeface="Ubuntu"/>
                <a:cs typeface="Ubuntu"/>
                <a:sym typeface="Ubuntu"/>
              </a:rPr>
              <a:t>the network</a:t>
            </a:r>
            <a:endParaRPr sz="1200">
              <a:solidFill>
                <a:srgbClr val="011C5D"/>
              </a:solidFill>
              <a:latin typeface="Ubuntu"/>
              <a:ea typeface="Ubuntu"/>
              <a:cs typeface="Ubuntu"/>
              <a:sym typeface="Ubuntu"/>
            </a:endParaRPr>
          </a:p>
          <a:p>
            <a:pPr indent="-292100" lvl="0" marL="457200" rtl="0" algn="l">
              <a:spcBef>
                <a:spcPts val="0"/>
              </a:spcBef>
              <a:spcAft>
                <a:spcPts val="0"/>
              </a:spcAft>
              <a:buClr>
                <a:srgbClr val="011C5D"/>
              </a:buClr>
              <a:buSzPts val="1000"/>
              <a:buFont typeface="Ubuntu"/>
              <a:buChar char="●"/>
            </a:pPr>
            <a:r>
              <a:rPr lang="en" sz="1200">
                <a:solidFill>
                  <a:srgbClr val="011C5D"/>
                </a:solidFill>
                <a:latin typeface="Ubuntu"/>
                <a:ea typeface="Ubuntu"/>
                <a:cs typeface="Ubuntu"/>
                <a:sym typeface="Ubuntu"/>
              </a:rPr>
              <a:t>From this vector representation, predict a</a:t>
            </a:r>
            <a:endParaRPr sz="1200">
              <a:solidFill>
                <a:srgbClr val="011C5D"/>
              </a:solidFill>
              <a:latin typeface="Ubuntu"/>
              <a:ea typeface="Ubuntu"/>
              <a:cs typeface="Ubuntu"/>
              <a:sym typeface="Ubuntu"/>
            </a:endParaRPr>
          </a:p>
          <a:p>
            <a:pPr indent="0" lvl="0" marL="0" rtl="0" algn="l">
              <a:spcBef>
                <a:spcPts val="0"/>
              </a:spcBef>
              <a:spcAft>
                <a:spcPts val="0"/>
              </a:spcAft>
              <a:buNone/>
            </a:pPr>
            <a:r>
              <a:rPr lang="en" sz="1200">
                <a:solidFill>
                  <a:srgbClr val="011C5D"/>
                </a:solidFill>
                <a:latin typeface="Ubuntu"/>
                <a:ea typeface="Ubuntu"/>
                <a:cs typeface="Ubuntu"/>
                <a:sym typeface="Ubuntu"/>
              </a:rPr>
              <a:t> probability distribution for the next token.</a:t>
            </a:r>
            <a:endParaRPr sz="1200">
              <a:solidFill>
                <a:srgbClr val="011C5D"/>
              </a:solidFill>
              <a:latin typeface="Ubuntu"/>
              <a:ea typeface="Ubuntu"/>
              <a:cs typeface="Ubuntu"/>
              <a:sym typeface="Ubuntu"/>
            </a:endParaRPr>
          </a:p>
          <a:p>
            <a:pPr indent="0" lvl="0" marL="0" rtl="0" algn="l">
              <a:spcBef>
                <a:spcPts val="0"/>
              </a:spcBef>
              <a:spcAft>
                <a:spcPts val="0"/>
              </a:spcAft>
              <a:buNone/>
            </a:pPr>
            <a:r>
              <a:t/>
            </a:r>
            <a:endParaRPr sz="1200">
              <a:solidFill>
                <a:srgbClr val="011C5D"/>
              </a:solidFill>
              <a:latin typeface="Ubuntu"/>
              <a:ea typeface="Ubuntu"/>
              <a:cs typeface="Ubuntu"/>
              <a:sym typeface="Ubuntu"/>
            </a:endParaRPr>
          </a:p>
        </p:txBody>
      </p:sp>
      <p:pic>
        <p:nvPicPr>
          <p:cNvPr id="155" name="Google Shape;155;p18"/>
          <p:cNvPicPr preferRelativeResize="0"/>
          <p:nvPr/>
        </p:nvPicPr>
        <p:blipFill>
          <a:blip r:embed="rId3">
            <a:alphaModFix/>
          </a:blip>
          <a:stretch>
            <a:fillRect/>
          </a:stretch>
        </p:blipFill>
        <p:spPr>
          <a:xfrm>
            <a:off x="4193974" y="2109474"/>
            <a:ext cx="4714901" cy="2335800"/>
          </a:xfrm>
          <a:prstGeom prst="rect">
            <a:avLst/>
          </a:prstGeom>
          <a:noFill/>
          <a:ln>
            <a:noFill/>
          </a:ln>
        </p:spPr>
      </p:pic>
      <p:sp>
        <p:nvSpPr>
          <p:cNvPr id="156" name="Google Shape;156;p18"/>
          <p:cNvSpPr txBox="1"/>
          <p:nvPr/>
        </p:nvSpPr>
        <p:spPr>
          <a:xfrm>
            <a:off x="5008450" y="4572700"/>
            <a:ext cx="2856300" cy="29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800" u="sng">
                <a:solidFill>
                  <a:schemeClr val="accent5"/>
                </a:solidFill>
                <a:latin typeface="Ubuntu"/>
                <a:ea typeface="Ubuntu"/>
                <a:cs typeface="Ubuntu"/>
                <a:sym typeface="Ubuntu"/>
                <a:hlinkClick r:id="rId4">
                  <a:extLst>
                    <a:ext uri="{A12FA001-AC4F-418D-AE19-62706E023703}">
                      <ahyp:hlinkClr val="tx"/>
                    </a:ext>
                  </a:extLst>
                </a:hlinkClick>
              </a:rPr>
              <a:t>Lena Voita, Language Modeling [Blog] </a:t>
            </a:r>
            <a:endParaRPr sz="800">
              <a:solidFill>
                <a:schemeClr val="dk2"/>
              </a:solidFill>
              <a:latin typeface="Ubuntu"/>
              <a:ea typeface="Ubuntu"/>
              <a:cs typeface="Ubuntu"/>
              <a:sym typeface="Ubuntu"/>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19"/>
          <p:cNvSpPr txBox="1"/>
          <p:nvPr>
            <p:ph idx="1" type="body"/>
          </p:nvPr>
        </p:nvSpPr>
        <p:spPr>
          <a:xfrm>
            <a:off x="189375" y="630300"/>
            <a:ext cx="5998800" cy="605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solidFill>
                  <a:srgbClr val="011C5D"/>
                </a:solidFill>
              </a:rPr>
              <a:t>Cross entropy loss</a:t>
            </a:r>
            <a:endParaRPr>
              <a:solidFill>
                <a:srgbClr val="011C5D"/>
              </a:solidFill>
            </a:endParaRPr>
          </a:p>
        </p:txBody>
      </p:sp>
      <p:sp>
        <p:nvSpPr>
          <p:cNvPr id="162" name="Google Shape;162;p1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63" name="Google Shape;163;p19"/>
          <p:cNvSpPr txBox="1"/>
          <p:nvPr>
            <p:ph type="title"/>
          </p:nvPr>
        </p:nvSpPr>
        <p:spPr>
          <a:xfrm>
            <a:off x="0" y="0"/>
            <a:ext cx="7595700" cy="51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I.A.2 Cross Entropy Loss</a:t>
            </a:r>
            <a:endParaRPr/>
          </a:p>
        </p:txBody>
      </p:sp>
      <p:sp>
        <p:nvSpPr>
          <p:cNvPr id="164" name="Google Shape;164;p19"/>
          <p:cNvSpPr txBox="1"/>
          <p:nvPr/>
        </p:nvSpPr>
        <p:spPr>
          <a:xfrm>
            <a:off x="164950" y="1284400"/>
            <a:ext cx="4843500" cy="148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011C5D"/>
                </a:solidFill>
                <a:latin typeface="Ubuntu"/>
                <a:ea typeface="Ubuntu"/>
                <a:cs typeface="Ubuntu"/>
                <a:sym typeface="Ubuntu"/>
              </a:rPr>
              <a:t>The general model pipeline is as follows:</a:t>
            </a:r>
            <a:endParaRPr sz="1200">
              <a:solidFill>
                <a:srgbClr val="011C5D"/>
              </a:solidFill>
              <a:latin typeface="Ubuntu"/>
              <a:ea typeface="Ubuntu"/>
              <a:cs typeface="Ubuntu"/>
              <a:sym typeface="Ubuntu"/>
            </a:endParaRPr>
          </a:p>
          <a:p>
            <a:pPr indent="0" lvl="0" marL="0" rtl="0" algn="l">
              <a:spcBef>
                <a:spcPts val="0"/>
              </a:spcBef>
              <a:spcAft>
                <a:spcPts val="0"/>
              </a:spcAft>
              <a:buNone/>
            </a:pPr>
            <a:r>
              <a:t/>
            </a:r>
            <a:endParaRPr sz="1200">
              <a:solidFill>
                <a:srgbClr val="011C5D"/>
              </a:solidFill>
              <a:latin typeface="Ubuntu"/>
              <a:ea typeface="Ubuntu"/>
              <a:cs typeface="Ubuntu"/>
              <a:sym typeface="Ubuntu"/>
            </a:endParaRPr>
          </a:p>
          <a:p>
            <a:pPr indent="-292100" lvl="0" marL="457200" rtl="0" algn="l">
              <a:spcBef>
                <a:spcPts val="0"/>
              </a:spcBef>
              <a:spcAft>
                <a:spcPts val="0"/>
              </a:spcAft>
              <a:buClr>
                <a:srgbClr val="011C5D"/>
              </a:buClr>
              <a:buSzPts val="1000"/>
              <a:buFont typeface="Ubuntu"/>
              <a:buChar char="●"/>
            </a:pPr>
            <a:r>
              <a:rPr lang="en" sz="1200">
                <a:solidFill>
                  <a:srgbClr val="011C5D"/>
                </a:solidFill>
                <a:latin typeface="Ubuntu"/>
                <a:ea typeface="Ubuntu"/>
                <a:cs typeface="Ubuntu"/>
                <a:sym typeface="Ubuntu"/>
              </a:rPr>
              <a:t>Feed word embedding for previous (context) words into a network</a:t>
            </a:r>
            <a:endParaRPr sz="1200">
              <a:solidFill>
                <a:srgbClr val="011C5D"/>
              </a:solidFill>
              <a:latin typeface="Ubuntu"/>
              <a:ea typeface="Ubuntu"/>
              <a:cs typeface="Ubuntu"/>
              <a:sym typeface="Ubuntu"/>
            </a:endParaRPr>
          </a:p>
          <a:p>
            <a:pPr indent="-292100" lvl="0" marL="457200" rtl="0" algn="l">
              <a:spcBef>
                <a:spcPts val="0"/>
              </a:spcBef>
              <a:spcAft>
                <a:spcPts val="0"/>
              </a:spcAft>
              <a:buClr>
                <a:srgbClr val="011C5D"/>
              </a:buClr>
              <a:buSzPts val="1000"/>
              <a:buFont typeface="Ubuntu"/>
              <a:buChar char="●"/>
            </a:pPr>
            <a:r>
              <a:rPr lang="en" sz="1200">
                <a:solidFill>
                  <a:srgbClr val="011C5D"/>
                </a:solidFill>
                <a:latin typeface="Ubuntu"/>
                <a:ea typeface="Ubuntu"/>
                <a:cs typeface="Ubuntu"/>
                <a:sym typeface="Ubuntu"/>
              </a:rPr>
              <a:t>Get vector representation of context from the network</a:t>
            </a:r>
            <a:endParaRPr sz="1200">
              <a:solidFill>
                <a:srgbClr val="011C5D"/>
              </a:solidFill>
              <a:latin typeface="Ubuntu"/>
              <a:ea typeface="Ubuntu"/>
              <a:cs typeface="Ubuntu"/>
              <a:sym typeface="Ubuntu"/>
            </a:endParaRPr>
          </a:p>
          <a:p>
            <a:pPr indent="-292100" lvl="0" marL="457200" rtl="0" algn="l">
              <a:spcBef>
                <a:spcPts val="0"/>
              </a:spcBef>
              <a:spcAft>
                <a:spcPts val="0"/>
              </a:spcAft>
              <a:buClr>
                <a:srgbClr val="011C5D"/>
              </a:buClr>
              <a:buSzPts val="1000"/>
              <a:buFont typeface="Ubuntu"/>
              <a:buChar char="●"/>
            </a:pPr>
            <a:r>
              <a:rPr lang="en" sz="1200">
                <a:solidFill>
                  <a:srgbClr val="011C5D"/>
                </a:solidFill>
                <a:latin typeface="Ubuntu"/>
                <a:ea typeface="Ubuntu"/>
                <a:cs typeface="Ubuntu"/>
                <a:sym typeface="Ubuntu"/>
              </a:rPr>
              <a:t>From this vector representation, predict a probability distribution for the next token.</a:t>
            </a:r>
            <a:endParaRPr sz="1200">
              <a:solidFill>
                <a:srgbClr val="011C5D"/>
              </a:solidFill>
              <a:latin typeface="Ubuntu"/>
              <a:ea typeface="Ubuntu"/>
              <a:cs typeface="Ubuntu"/>
              <a:sym typeface="Ubuntu"/>
            </a:endParaRPr>
          </a:p>
          <a:p>
            <a:pPr indent="0" lvl="0" marL="0" rtl="0" algn="l">
              <a:spcBef>
                <a:spcPts val="0"/>
              </a:spcBef>
              <a:spcAft>
                <a:spcPts val="0"/>
              </a:spcAft>
              <a:buNone/>
            </a:pPr>
            <a:r>
              <a:t/>
            </a:r>
            <a:endParaRPr sz="1200">
              <a:solidFill>
                <a:srgbClr val="011C5D"/>
              </a:solidFill>
              <a:latin typeface="Ubuntu"/>
              <a:ea typeface="Ubuntu"/>
              <a:cs typeface="Ubuntu"/>
              <a:sym typeface="Ubuntu"/>
            </a:endParaRPr>
          </a:p>
          <a:p>
            <a:pPr indent="0" lvl="0" marL="0" rtl="0" algn="l">
              <a:spcBef>
                <a:spcPts val="0"/>
              </a:spcBef>
              <a:spcAft>
                <a:spcPts val="0"/>
              </a:spcAft>
              <a:buNone/>
            </a:pPr>
            <a:r>
              <a:t/>
            </a:r>
            <a:endParaRPr sz="1200">
              <a:solidFill>
                <a:srgbClr val="011C5D"/>
              </a:solidFill>
              <a:latin typeface="Ubuntu"/>
              <a:ea typeface="Ubuntu"/>
              <a:cs typeface="Ubuntu"/>
              <a:sym typeface="Ubuntu"/>
            </a:endParaRPr>
          </a:p>
          <a:p>
            <a:pPr indent="0" lvl="0" marL="0" rtl="0" algn="l">
              <a:spcBef>
                <a:spcPts val="0"/>
              </a:spcBef>
              <a:spcAft>
                <a:spcPts val="0"/>
              </a:spcAft>
              <a:buNone/>
            </a:pPr>
            <a:r>
              <a:t/>
            </a:r>
            <a:endParaRPr sz="1200">
              <a:solidFill>
                <a:srgbClr val="011C5D"/>
              </a:solidFill>
              <a:latin typeface="Ubuntu"/>
              <a:ea typeface="Ubuntu"/>
              <a:cs typeface="Ubuntu"/>
              <a:sym typeface="Ubuntu"/>
            </a:endParaRPr>
          </a:p>
        </p:txBody>
      </p:sp>
      <p:pic>
        <p:nvPicPr>
          <p:cNvPr id="165" name="Google Shape;165;p19"/>
          <p:cNvPicPr preferRelativeResize="0"/>
          <p:nvPr/>
        </p:nvPicPr>
        <p:blipFill>
          <a:blip r:embed="rId3">
            <a:alphaModFix/>
          </a:blip>
          <a:stretch>
            <a:fillRect/>
          </a:stretch>
        </p:blipFill>
        <p:spPr>
          <a:xfrm>
            <a:off x="4784250" y="861150"/>
            <a:ext cx="4359750" cy="2114925"/>
          </a:xfrm>
          <a:prstGeom prst="rect">
            <a:avLst/>
          </a:prstGeom>
          <a:noFill/>
          <a:ln>
            <a:noFill/>
          </a:ln>
        </p:spPr>
      </p:pic>
      <p:pic>
        <p:nvPicPr>
          <p:cNvPr id="166" name="Google Shape;166;p19"/>
          <p:cNvPicPr preferRelativeResize="0"/>
          <p:nvPr/>
        </p:nvPicPr>
        <p:blipFill>
          <a:blip r:embed="rId4">
            <a:alphaModFix/>
          </a:blip>
          <a:stretch>
            <a:fillRect/>
          </a:stretch>
        </p:blipFill>
        <p:spPr>
          <a:xfrm>
            <a:off x="402100" y="3536113"/>
            <a:ext cx="4843500" cy="670270"/>
          </a:xfrm>
          <a:prstGeom prst="rect">
            <a:avLst/>
          </a:prstGeom>
          <a:noFill/>
          <a:ln>
            <a:noFill/>
          </a:ln>
        </p:spPr>
      </p:pic>
      <p:sp>
        <p:nvSpPr>
          <p:cNvPr id="167" name="Google Shape;167;p19"/>
          <p:cNvSpPr txBox="1"/>
          <p:nvPr/>
        </p:nvSpPr>
        <p:spPr>
          <a:xfrm>
            <a:off x="5405300" y="4475825"/>
            <a:ext cx="2856300" cy="29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800" u="sng">
                <a:solidFill>
                  <a:schemeClr val="accent5"/>
                </a:solidFill>
                <a:latin typeface="Ubuntu"/>
                <a:ea typeface="Ubuntu"/>
                <a:cs typeface="Ubuntu"/>
                <a:sym typeface="Ubuntu"/>
                <a:hlinkClick r:id="rId5">
                  <a:extLst>
                    <a:ext uri="{A12FA001-AC4F-418D-AE19-62706E023703}">
                      <ahyp:hlinkClr val="tx"/>
                    </a:ext>
                  </a:extLst>
                </a:hlinkClick>
              </a:rPr>
              <a:t>Lena Voita, Language Modeling [Blog] </a:t>
            </a:r>
            <a:endParaRPr sz="800">
              <a:solidFill>
                <a:schemeClr val="dk2"/>
              </a:solidFill>
              <a:latin typeface="Ubuntu"/>
              <a:ea typeface="Ubuntu"/>
              <a:cs typeface="Ubuntu"/>
              <a:sym typeface="Ubuntu"/>
            </a:endParaRPr>
          </a:p>
        </p:txBody>
      </p:sp>
      <p:sp>
        <p:nvSpPr>
          <p:cNvPr id="168" name="Google Shape;168;p19"/>
          <p:cNvSpPr txBox="1"/>
          <p:nvPr/>
        </p:nvSpPr>
        <p:spPr>
          <a:xfrm>
            <a:off x="379600" y="2876375"/>
            <a:ext cx="4888500" cy="54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200">
              <a:solidFill>
                <a:srgbClr val="0E2356"/>
              </a:solidFill>
              <a:latin typeface="Ubuntu"/>
              <a:ea typeface="Ubuntu"/>
              <a:cs typeface="Ubuntu"/>
              <a:sym typeface="Ubuntu"/>
            </a:endParaRPr>
          </a:p>
          <a:p>
            <a:pPr indent="0" lvl="0" marL="0" rtl="0" algn="l">
              <a:spcBef>
                <a:spcPts val="0"/>
              </a:spcBef>
              <a:spcAft>
                <a:spcPts val="0"/>
              </a:spcAft>
              <a:buClr>
                <a:schemeClr val="dk1"/>
              </a:buClr>
              <a:buSzPts val="1100"/>
              <a:buFont typeface="Arial"/>
              <a:buNone/>
            </a:pPr>
            <a:r>
              <a:rPr b="1" lang="en" sz="1200">
                <a:solidFill>
                  <a:srgbClr val="0E2356"/>
                </a:solidFill>
                <a:latin typeface="Ubuntu"/>
                <a:ea typeface="Ubuntu"/>
                <a:cs typeface="Ubuntu"/>
                <a:sym typeface="Ubuntu"/>
              </a:rPr>
              <a:t>Maximizing the likelihood is equivalent to minimizing the cross entropy loss:</a:t>
            </a:r>
            <a:endParaRPr b="1" sz="1800">
              <a:solidFill>
                <a:srgbClr val="0E2356"/>
              </a:solidFill>
              <a:latin typeface="Ubuntu"/>
              <a:ea typeface="Ubuntu"/>
              <a:cs typeface="Ubuntu"/>
              <a:sym typeface="Ubuntu"/>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20"/>
          <p:cNvSpPr txBox="1"/>
          <p:nvPr>
            <p:ph idx="1" type="body"/>
          </p:nvPr>
        </p:nvSpPr>
        <p:spPr>
          <a:xfrm>
            <a:off x="189375" y="630300"/>
            <a:ext cx="5998800" cy="605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solidFill>
                  <a:srgbClr val="011C5D"/>
                </a:solidFill>
              </a:rPr>
              <a:t>Tokenization</a:t>
            </a:r>
            <a:endParaRPr>
              <a:solidFill>
                <a:srgbClr val="011C5D"/>
              </a:solidFill>
            </a:endParaRPr>
          </a:p>
        </p:txBody>
      </p:sp>
      <p:sp>
        <p:nvSpPr>
          <p:cNvPr id="174" name="Google Shape;174;p2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75" name="Google Shape;175;p20"/>
          <p:cNvSpPr txBox="1"/>
          <p:nvPr>
            <p:ph type="title"/>
          </p:nvPr>
        </p:nvSpPr>
        <p:spPr>
          <a:xfrm>
            <a:off x="0" y="0"/>
            <a:ext cx="7595700" cy="51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I.A.3 Tokenization</a:t>
            </a:r>
            <a:endParaRPr/>
          </a:p>
        </p:txBody>
      </p:sp>
      <p:sp>
        <p:nvSpPr>
          <p:cNvPr id="176" name="Google Shape;176;p20"/>
          <p:cNvSpPr txBox="1"/>
          <p:nvPr/>
        </p:nvSpPr>
        <p:spPr>
          <a:xfrm>
            <a:off x="105450" y="1284400"/>
            <a:ext cx="4241400" cy="3085800"/>
          </a:xfrm>
          <a:prstGeom prst="rect">
            <a:avLst/>
          </a:prstGeom>
          <a:noFill/>
          <a:ln>
            <a:noFill/>
          </a:ln>
        </p:spPr>
        <p:txBody>
          <a:bodyPr anchorCtr="0" anchor="t" bIns="91425" lIns="91425" spcFirstLastPara="1" rIns="91425" wrap="square" tIns="91425">
            <a:noAutofit/>
          </a:bodyPr>
          <a:lstStyle/>
          <a:p>
            <a:pPr indent="-307975" lvl="0" marL="457200" rtl="0" algn="l">
              <a:spcBef>
                <a:spcPts val="0"/>
              </a:spcBef>
              <a:spcAft>
                <a:spcPts val="0"/>
              </a:spcAft>
              <a:buClr>
                <a:srgbClr val="011C5D"/>
              </a:buClr>
              <a:buSzPts val="1250"/>
              <a:buFont typeface="Ubuntu"/>
              <a:buChar char="-"/>
            </a:pPr>
            <a:r>
              <a:rPr lang="en" sz="1250">
                <a:solidFill>
                  <a:srgbClr val="011C5D"/>
                </a:solidFill>
                <a:highlight>
                  <a:srgbClr val="FFFFFF"/>
                </a:highlight>
                <a:latin typeface="Ubuntu"/>
                <a:ea typeface="Ubuntu"/>
                <a:cs typeface="Ubuntu"/>
                <a:sym typeface="Ubuntu"/>
              </a:rPr>
              <a:t>How to split ? </a:t>
            </a:r>
            <a:endParaRPr sz="1250">
              <a:solidFill>
                <a:srgbClr val="011C5D"/>
              </a:solidFill>
              <a:highlight>
                <a:srgbClr val="FFFFFF"/>
              </a:highlight>
              <a:latin typeface="Ubuntu"/>
              <a:ea typeface="Ubuntu"/>
              <a:cs typeface="Ubuntu"/>
              <a:sym typeface="Ubuntu"/>
            </a:endParaRPr>
          </a:p>
          <a:p>
            <a:pPr indent="-307975" lvl="1" marL="914400" rtl="0" algn="l">
              <a:spcBef>
                <a:spcPts val="0"/>
              </a:spcBef>
              <a:spcAft>
                <a:spcPts val="0"/>
              </a:spcAft>
              <a:buClr>
                <a:srgbClr val="011C5D"/>
              </a:buClr>
              <a:buSzPts val="1250"/>
              <a:buFont typeface="Ubuntu"/>
              <a:buChar char="-"/>
            </a:pPr>
            <a:r>
              <a:rPr lang="en" sz="1250">
                <a:solidFill>
                  <a:srgbClr val="011C5D"/>
                </a:solidFill>
                <a:highlight>
                  <a:srgbClr val="FFFFFF"/>
                </a:highlight>
                <a:latin typeface="Ubuntu"/>
                <a:ea typeface="Ubuntu"/>
                <a:cs typeface="Ubuntu"/>
                <a:sym typeface="Ubuntu"/>
              </a:rPr>
              <a:t>Word ? </a:t>
            </a:r>
            <a:endParaRPr sz="1250">
              <a:solidFill>
                <a:srgbClr val="011C5D"/>
              </a:solidFill>
              <a:highlight>
                <a:srgbClr val="FFFFFF"/>
              </a:highlight>
              <a:latin typeface="Ubuntu"/>
              <a:ea typeface="Ubuntu"/>
              <a:cs typeface="Ubuntu"/>
              <a:sym typeface="Ubuntu"/>
            </a:endParaRPr>
          </a:p>
          <a:p>
            <a:pPr indent="-307975" lvl="1" marL="914400" rtl="0" algn="l">
              <a:spcBef>
                <a:spcPts val="0"/>
              </a:spcBef>
              <a:spcAft>
                <a:spcPts val="0"/>
              </a:spcAft>
              <a:buClr>
                <a:srgbClr val="011C5D"/>
              </a:buClr>
              <a:buSzPts val="1250"/>
              <a:buFont typeface="Ubuntu"/>
              <a:buChar char="-"/>
            </a:pPr>
            <a:r>
              <a:rPr lang="en" sz="1250">
                <a:solidFill>
                  <a:srgbClr val="011C5D"/>
                </a:solidFill>
                <a:highlight>
                  <a:srgbClr val="FFFFFF"/>
                </a:highlight>
                <a:latin typeface="Ubuntu"/>
                <a:ea typeface="Ubuntu"/>
                <a:cs typeface="Ubuntu"/>
                <a:sym typeface="Ubuntu"/>
              </a:rPr>
              <a:t>Letter ?</a:t>
            </a:r>
            <a:endParaRPr sz="1250">
              <a:solidFill>
                <a:srgbClr val="011C5D"/>
              </a:solidFill>
              <a:highlight>
                <a:srgbClr val="FFFFFF"/>
              </a:highlight>
              <a:latin typeface="Ubuntu"/>
              <a:ea typeface="Ubuntu"/>
              <a:cs typeface="Ubuntu"/>
              <a:sym typeface="Ubuntu"/>
            </a:endParaRPr>
          </a:p>
          <a:p>
            <a:pPr indent="-307975" lvl="0" marL="457200" rtl="0" algn="l">
              <a:spcBef>
                <a:spcPts val="0"/>
              </a:spcBef>
              <a:spcAft>
                <a:spcPts val="0"/>
              </a:spcAft>
              <a:buClr>
                <a:srgbClr val="011C5D"/>
              </a:buClr>
              <a:buSzPts val="1250"/>
              <a:buFont typeface="Ubuntu"/>
              <a:buChar char="-"/>
            </a:pPr>
            <a:r>
              <a:rPr lang="en" sz="1250">
                <a:solidFill>
                  <a:srgbClr val="011C5D"/>
                </a:solidFill>
                <a:highlight>
                  <a:srgbClr val="FFFFFF"/>
                </a:highlight>
                <a:latin typeface="Ubuntu"/>
                <a:ea typeface="Ubuntu"/>
                <a:cs typeface="Ubuntu"/>
                <a:sym typeface="Ubuntu"/>
              </a:rPr>
              <a:t>How to split and get token ? </a:t>
            </a:r>
            <a:endParaRPr sz="1250">
              <a:solidFill>
                <a:srgbClr val="011C5D"/>
              </a:solidFill>
              <a:highlight>
                <a:srgbClr val="FFFFFF"/>
              </a:highlight>
              <a:latin typeface="Ubuntu"/>
              <a:ea typeface="Ubuntu"/>
              <a:cs typeface="Ubuntu"/>
              <a:sym typeface="Ubuntu"/>
            </a:endParaRPr>
          </a:p>
          <a:p>
            <a:pPr indent="-307975" lvl="0" marL="457200" rtl="0" algn="l">
              <a:spcBef>
                <a:spcPts val="0"/>
              </a:spcBef>
              <a:spcAft>
                <a:spcPts val="0"/>
              </a:spcAft>
              <a:buClr>
                <a:srgbClr val="011C5D"/>
              </a:buClr>
              <a:buSzPts val="1250"/>
              <a:buChar char="-"/>
            </a:pPr>
            <a:r>
              <a:rPr b="1" lang="en" sz="1250">
                <a:solidFill>
                  <a:srgbClr val="011C5D"/>
                </a:solidFill>
                <a:highlight>
                  <a:srgbClr val="FFFFFF"/>
                </a:highlight>
                <a:latin typeface="Ubuntu"/>
                <a:ea typeface="Ubuntu"/>
                <a:cs typeface="Ubuntu"/>
                <a:sym typeface="Ubuntu"/>
              </a:rPr>
              <a:t>Byte-Pair Encoding (BPE)</a:t>
            </a:r>
            <a:r>
              <a:rPr lang="en" sz="1250">
                <a:solidFill>
                  <a:srgbClr val="011C5D"/>
                </a:solidFill>
                <a:highlight>
                  <a:srgbClr val="FFFFFF"/>
                </a:highlight>
                <a:latin typeface="Ubuntu"/>
                <a:ea typeface="Ubuntu"/>
                <a:cs typeface="Ubuntu"/>
                <a:sym typeface="Ubuntu"/>
              </a:rPr>
              <a:t> process:</a:t>
            </a:r>
            <a:endParaRPr sz="1250">
              <a:solidFill>
                <a:srgbClr val="011C5D"/>
              </a:solidFill>
              <a:highlight>
                <a:srgbClr val="FFFFFF"/>
              </a:highlight>
              <a:latin typeface="Ubuntu"/>
              <a:ea typeface="Ubuntu"/>
              <a:cs typeface="Ubuntu"/>
              <a:sym typeface="Ubuntu"/>
            </a:endParaRPr>
          </a:p>
          <a:p>
            <a:pPr indent="0" lvl="0" marL="457200" rtl="0" algn="l">
              <a:spcBef>
                <a:spcPts val="0"/>
              </a:spcBef>
              <a:spcAft>
                <a:spcPts val="0"/>
              </a:spcAft>
              <a:buNone/>
            </a:pPr>
            <a:r>
              <a:rPr lang="en" sz="1250">
                <a:solidFill>
                  <a:srgbClr val="011C5D"/>
                </a:solidFill>
                <a:highlight>
                  <a:schemeClr val="lt1"/>
                </a:highlight>
                <a:latin typeface="Ubuntu"/>
                <a:ea typeface="Ubuntu"/>
                <a:cs typeface="Ubuntu"/>
                <a:sym typeface="Ubuntu"/>
              </a:rPr>
              <a:t>1. Use a big corpus of text</a:t>
            </a:r>
            <a:endParaRPr sz="1250">
              <a:solidFill>
                <a:srgbClr val="011C5D"/>
              </a:solidFill>
              <a:highlight>
                <a:schemeClr val="lt1"/>
              </a:highlight>
              <a:latin typeface="Ubuntu"/>
              <a:ea typeface="Ubuntu"/>
              <a:cs typeface="Ubuntu"/>
              <a:sym typeface="Ubuntu"/>
            </a:endParaRPr>
          </a:p>
          <a:p>
            <a:pPr indent="0" lvl="0" marL="457200" rtl="0" algn="l">
              <a:spcBef>
                <a:spcPts val="0"/>
              </a:spcBef>
              <a:spcAft>
                <a:spcPts val="0"/>
              </a:spcAft>
              <a:buNone/>
            </a:pPr>
            <a:r>
              <a:rPr lang="en" sz="1250">
                <a:solidFill>
                  <a:srgbClr val="011C5D"/>
                </a:solidFill>
                <a:highlight>
                  <a:schemeClr val="lt1"/>
                </a:highlight>
                <a:latin typeface="Ubuntu"/>
                <a:ea typeface="Ubuntu"/>
                <a:cs typeface="Ubuntu"/>
                <a:sym typeface="Ubuntu"/>
              </a:rPr>
              <a:t>2. Consider first one token per character</a:t>
            </a:r>
            <a:endParaRPr sz="1250">
              <a:solidFill>
                <a:srgbClr val="011C5D"/>
              </a:solidFill>
              <a:highlight>
                <a:schemeClr val="lt1"/>
              </a:highlight>
              <a:latin typeface="Ubuntu"/>
              <a:ea typeface="Ubuntu"/>
              <a:cs typeface="Ubuntu"/>
              <a:sym typeface="Ubuntu"/>
            </a:endParaRPr>
          </a:p>
          <a:p>
            <a:pPr indent="0" lvl="0" marL="457200" rtl="0" algn="l">
              <a:spcBef>
                <a:spcPts val="0"/>
              </a:spcBef>
              <a:spcAft>
                <a:spcPts val="0"/>
              </a:spcAft>
              <a:buNone/>
            </a:pPr>
            <a:r>
              <a:rPr lang="en" sz="1250">
                <a:solidFill>
                  <a:srgbClr val="011C5D"/>
                </a:solidFill>
                <a:highlight>
                  <a:schemeClr val="lt1"/>
                </a:highlight>
                <a:latin typeface="Ubuntu"/>
                <a:ea typeface="Ubuntu"/>
                <a:cs typeface="Ubuntu"/>
                <a:sym typeface="Ubuntu"/>
              </a:rPr>
              <a:t>3. Merge commons pairs </a:t>
            </a:r>
            <a:endParaRPr sz="1250">
              <a:solidFill>
                <a:srgbClr val="011C5D"/>
              </a:solidFill>
              <a:highlight>
                <a:schemeClr val="lt1"/>
              </a:highlight>
              <a:latin typeface="Ubuntu"/>
              <a:ea typeface="Ubuntu"/>
              <a:cs typeface="Ubuntu"/>
              <a:sym typeface="Ubuntu"/>
            </a:endParaRPr>
          </a:p>
          <a:p>
            <a:pPr indent="0" lvl="0" marL="457200" rtl="0" algn="l">
              <a:spcBef>
                <a:spcPts val="0"/>
              </a:spcBef>
              <a:spcAft>
                <a:spcPts val="0"/>
              </a:spcAft>
              <a:buNone/>
            </a:pPr>
            <a:r>
              <a:rPr lang="en" sz="1250">
                <a:solidFill>
                  <a:srgbClr val="011C5D"/>
                </a:solidFill>
                <a:highlight>
                  <a:schemeClr val="lt1"/>
                </a:highlight>
                <a:latin typeface="Ubuntu"/>
                <a:ea typeface="Ubuntu"/>
                <a:cs typeface="Ubuntu"/>
                <a:sym typeface="Ubuntu"/>
              </a:rPr>
              <a:t>4. Stop when a you cannot merge or the Vocab size is reached</a:t>
            </a:r>
            <a:endParaRPr sz="1250">
              <a:solidFill>
                <a:srgbClr val="011C5D"/>
              </a:solidFill>
              <a:highlight>
                <a:srgbClr val="FFFFFF"/>
              </a:highlight>
              <a:latin typeface="Ubuntu"/>
              <a:ea typeface="Ubuntu"/>
              <a:cs typeface="Ubuntu"/>
              <a:sym typeface="Ubuntu"/>
            </a:endParaRPr>
          </a:p>
        </p:txBody>
      </p:sp>
      <p:sp>
        <p:nvSpPr>
          <p:cNvPr id="177" name="Google Shape;177;p20"/>
          <p:cNvSpPr txBox="1"/>
          <p:nvPr/>
        </p:nvSpPr>
        <p:spPr>
          <a:xfrm>
            <a:off x="4346850" y="3116550"/>
            <a:ext cx="4735200" cy="167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rgbClr val="0E2356"/>
                </a:solidFill>
                <a:latin typeface="Ubuntu"/>
                <a:ea typeface="Ubuntu"/>
                <a:cs typeface="Ubuntu"/>
                <a:sym typeface="Ubuntu"/>
              </a:rPr>
              <a:t>This GIF is generated from GPT o1 using the following prompt</a:t>
            </a:r>
            <a:endParaRPr b="1" sz="1000">
              <a:solidFill>
                <a:srgbClr val="0E2356"/>
              </a:solidFill>
              <a:latin typeface="Ubuntu"/>
              <a:ea typeface="Ubuntu"/>
              <a:cs typeface="Ubuntu"/>
              <a:sym typeface="Ubuntu"/>
            </a:endParaRPr>
          </a:p>
          <a:p>
            <a:pPr indent="0" lvl="0" marL="0" rtl="0" algn="l">
              <a:spcBef>
                <a:spcPts val="0"/>
              </a:spcBef>
              <a:spcAft>
                <a:spcPts val="0"/>
              </a:spcAft>
              <a:buNone/>
            </a:pPr>
            <a:r>
              <a:rPr lang="en" sz="800">
                <a:solidFill>
                  <a:srgbClr val="0E2356"/>
                </a:solidFill>
                <a:latin typeface="Ubuntu"/>
                <a:ea typeface="Ubuntu"/>
                <a:cs typeface="Ubuntu"/>
                <a:sym typeface="Ubuntu"/>
              </a:rPr>
              <a:t>From the following sentence: Transformers are encoder decoder models</a:t>
            </a:r>
            <a:endParaRPr sz="800">
              <a:solidFill>
                <a:srgbClr val="0E2356"/>
              </a:solidFill>
              <a:latin typeface="Ubuntu"/>
              <a:ea typeface="Ubuntu"/>
              <a:cs typeface="Ubuntu"/>
              <a:sym typeface="Ubuntu"/>
            </a:endParaRPr>
          </a:p>
          <a:p>
            <a:pPr indent="0" lvl="0" marL="0" rtl="0" algn="l">
              <a:spcBef>
                <a:spcPts val="0"/>
              </a:spcBef>
              <a:spcAft>
                <a:spcPts val="0"/>
              </a:spcAft>
              <a:buClr>
                <a:schemeClr val="dk1"/>
              </a:buClr>
              <a:buSzPts val="1100"/>
              <a:buFont typeface="Arial"/>
              <a:buNone/>
            </a:pPr>
            <a:r>
              <a:rPr lang="en" sz="800">
                <a:solidFill>
                  <a:srgbClr val="0E2356"/>
                </a:solidFill>
                <a:latin typeface="Ubuntu"/>
                <a:ea typeface="Ubuntu"/>
                <a:cs typeface="Ubuntu"/>
                <a:sym typeface="Ubuntu"/>
              </a:rPr>
              <a:t>Apply the following steps: </a:t>
            </a:r>
            <a:endParaRPr sz="800">
              <a:solidFill>
                <a:srgbClr val="0E2356"/>
              </a:solidFill>
              <a:latin typeface="Ubuntu"/>
              <a:ea typeface="Ubuntu"/>
              <a:cs typeface="Ubuntu"/>
              <a:sym typeface="Ubuntu"/>
            </a:endParaRPr>
          </a:p>
          <a:p>
            <a:pPr indent="0" lvl="0" marL="0" rtl="0" algn="l">
              <a:spcBef>
                <a:spcPts val="0"/>
              </a:spcBef>
              <a:spcAft>
                <a:spcPts val="0"/>
              </a:spcAft>
              <a:buClr>
                <a:schemeClr val="dk1"/>
              </a:buClr>
              <a:buSzPts val="1100"/>
              <a:buFont typeface="Arial"/>
              <a:buNone/>
            </a:pPr>
            <a:r>
              <a:rPr lang="en" sz="800">
                <a:solidFill>
                  <a:srgbClr val="0E2356"/>
                </a:solidFill>
                <a:latin typeface="Ubuntu"/>
                <a:ea typeface="Ubuntu"/>
                <a:cs typeface="Ubuntu"/>
                <a:sym typeface="Ubuntu"/>
              </a:rPr>
              <a:t>- Create a manim code to display this sentence where each character has a different color </a:t>
            </a:r>
            <a:endParaRPr sz="800">
              <a:solidFill>
                <a:srgbClr val="0E2356"/>
              </a:solidFill>
              <a:latin typeface="Ubuntu"/>
              <a:ea typeface="Ubuntu"/>
              <a:cs typeface="Ubuntu"/>
              <a:sym typeface="Ubuntu"/>
            </a:endParaRPr>
          </a:p>
          <a:p>
            <a:pPr indent="0" lvl="0" marL="0" rtl="0" algn="l">
              <a:spcBef>
                <a:spcPts val="0"/>
              </a:spcBef>
              <a:spcAft>
                <a:spcPts val="0"/>
              </a:spcAft>
              <a:buClr>
                <a:schemeClr val="dk1"/>
              </a:buClr>
              <a:buSzPts val="1100"/>
              <a:buFont typeface="Arial"/>
              <a:buNone/>
            </a:pPr>
            <a:r>
              <a:rPr lang="en" sz="800">
                <a:solidFill>
                  <a:srgbClr val="0E2356"/>
                </a:solidFill>
                <a:latin typeface="Ubuntu"/>
                <a:ea typeface="Ubuntu"/>
                <a:cs typeface="Ubuntu"/>
                <a:sym typeface="Ubuntu"/>
              </a:rPr>
              <a:t>- Iterate through the sentence merging commons pairs as done n the Byte Pair Encoding system </a:t>
            </a:r>
            <a:endParaRPr sz="800">
              <a:solidFill>
                <a:srgbClr val="0E2356"/>
              </a:solidFill>
              <a:latin typeface="Ubuntu"/>
              <a:ea typeface="Ubuntu"/>
              <a:cs typeface="Ubuntu"/>
              <a:sym typeface="Ubuntu"/>
            </a:endParaRPr>
          </a:p>
          <a:p>
            <a:pPr indent="0" lvl="0" marL="0" rtl="0" algn="l">
              <a:spcBef>
                <a:spcPts val="0"/>
              </a:spcBef>
              <a:spcAft>
                <a:spcPts val="0"/>
              </a:spcAft>
              <a:buClr>
                <a:schemeClr val="dk1"/>
              </a:buClr>
              <a:buSzPts val="1100"/>
              <a:buFont typeface="Arial"/>
              <a:buNone/>
            </a:pPr>
            <a:r>
              <a:rPr lang="en" sz="800">
                <a:solidFill>
                  <a:srgbClr val="0E2356"/>
                </a:solidFill>
                <a:latin typeface="Ubuntu"/>
                <a:ea typeface="Ubuntu"/>
                <a:cs typeface="Ubuntu"/>
                <a:sym typeface="Ubuntu"/>
              </a:rPr>
              <a:t>- Change the colors of new pair</a:t>
            </a:r>
            <a:endParaRPr sz="800">
              <a:solidFill>
                <a:srgbClr val="0E2356"/>
              </a:solidFill>
              <a:latin typeface="Ubuntu"/>
              <a:ea typeface="Ubuntu"/>
              <a:cs typeface="Ubuntu"/>
              <a:sym typeface="Ubuntu"/>
            </a:endParaRPr>
          </a:p>
          <a:p>
            <a:pPr indent="0" lvl="0" marL="0" rtl="0" algn="l">
              <a:spcBef>
                <a:spcPts val="0"/>
              </a:spcBef>
              <a:spcAft>
                <a:spcPts val="0"/>
              </a:spcAft>
              <a:buClr>
                <a:schemeClr val="dk1"/>
              </a:buClr>
              <a:buSzPts val="1100"/>
              <a:buFont typeface="Arial"/>
              <a:buNone/>
            </a:pPr>
            <a:r>
              <a:rPr lang="en" sz="800">
                <a:solidFill>
                  <a:srgbClr val="0E2356"/>
                </a:solidFill>
                <a:latin typeface="Ubuntu"/>
                <a:ea typeface="Ubuntu"/>
                <a:cs typeface="Ubuntu"/>
                <a:sym typeface="Ubuntu"/>
              </a:rPr>
              <a:t>- Continue until all commons pair are made </a:t>
            </a:r>
            <a:endParaRPr sz="800">
              <a:solidFill>
                <a:srgbClr val="0E2356"/>
              </a:solidFill>
              <a:latin typeface="Ubuntu"/>
              <a:ea typeface="Ubuntu"/>
              <a:cs typeface="Ubuntu"/>
              <a:sym typeface="Ubuntu"/>
            </a:endParaRPr>
          </a:p>
          <a:p>
            <a:pPr indent="0" lvl="0" marL="0" rtl="0" algn="l">
              <a:spcBef>
                <a:spcPts val="0"/>
              </a:spcBef>
              <a:spcAft>
                <a:spcPts val="0"/>
              </a:spcAft>
              <a:buClr>
                <a:schemeClr val="dk1"/>
              </a:buClr>
              <a:buSzPts val="1100"/>
              <a:buFont typeface="Arial"/>
              <a:buNone/>
            </a:pPr>
            <a:r>
              <a:rPr lang="en" sz="800">
                <a:solidFill>
                  <a:srgbClr val="0E2356"/>
                </a:solidFill>
                <a:latin typeface="Ubuntu"/>
                <a:ea typeface="Ubuntu"/>
                <a:cs typeface="Ubuntu"/>
                <a:sym typeface="Ubuntu"/>
              </a:rPr>
              <a:t>- Update at each step the manim code </a:t>
            </a:r>
            <a:endParaRPr sz="800">
              <a:solidFill>
                <a:srgbClr val="0E2356"/>
              </a:solidFill>
              <a:latin typeface="Ubuntu"/>
              <a:ea typeface="Ubuntu"/>
              <a:cs typeface="Ubuntu"/>
              <a:sym typeface="Ubuntu"/>
            </a:endParaRPr>
          </a:p>
          <a:p>
            <a:pPr indent="0" lvl="0" marL="0" rtl="0" algn="l">
              <a:spcBef>
                <a:spcPts val="0"/>
              </a:spcBef>
              <a:spcAft>
                <a:spcPts val="0"/>
              </a:spcAft>
              <a:buClr>
                <a:schemeClr val="dk1"/>
              </a:buClr>
              <a:buSzPts val="1100"/>
              <a:buFont typeface="Arial"/>
              <a:buNone/>
            </a:pPr>
            <a:r>
              <a:rPr lang="en" sz="800">
                <a:solidFill>
                  <a:srgbClr val="0E2356"/>
                </a:solidFill>
                <a:latin typeface="Ubuntu"/>
                <a:ea typeface="Ubuntu"/>
                <a:cs typeface="Ubuntu"/>
                <a:sym typeface="Ubuntu"/>
              </a:rPr>
              <a:t>- Edit the previous code to not keep one color after merging on the merge pair. The selected color should be the one with the highest number of letters</a:t>
            </a:r>
            <a:endParaRPr sz="800">
              <a:solidFill>
                <a:srgbClr val="0E2356"/>
              </a:solidFill>
              <a:latin typeface="Ubuntu"/>
              <a:ea typeface="Ubuntu"/>
              <a:cs typeface="Ubuntu"/>
              <a:sym typeface="Ubuntu"/>
            </a:endParaRPr>
          </a:p>
          <a:p>
            <a:pPr indent="0" lvl="0" marL="0" rtl="0" algn="l">
              <a:spcBef>
                <a:spcPts val="0"/>
              </a:spcBef>
              <a:spcAft>
                <a:spcPts val="0"/>
              </a:spcAft>
              <a:buClr>
                <a:schemeClr val="dk1"/>
              </a:buClr>
              <a:buSzPts val="1100"/>
              <a:buFont typeface="Arial"/>
              <a:buNone/>
            </a:pPr>
            <a:r>
              <a:rPr lang="en" sz="800">
                <a:solidFill>
                  <a:srgbClr val="0E2356"/>
                </a:solidFill>
                <a:latin typeface="Ubuntu"/>
                <a:ea typeface="Ubuntu"/>
                <a:cs typeface="Ubuntu"/>
                <a:sym typeface="Ubuntu"/>
              </a:rPr>
              <a:t>- Edit the code at the final stage to change color if two adjacent different pair have same color</a:t>
            </a:r>
            <a:endParaRPr sz="800">
              <a:solidFill>
                <a:srgbClr val="0E2356"/>
              </a:solidFill>
              <a:latin typeface="Ubuntu"/>
              <a:ea typeface="Ubuntu"/>
              <a:cs typeface="Ubuntu"/>
              <a:sym typeface="Ubuntu"/>
            </a:endParaRPr>
          </a:p>
          <a:p>
            <a:pPr indent="0" lvl="0" marL="0" rtl="0" algn="l">
              <a:spcBef>
                <a:spcPts val="0"/>
              </a:spcBef>
              <a:spcAft>
                <a:spcPts val="0"/>
              </a:spcAft>
              <a:buNone/>
            </a:pPr>
            <a:r>
              <a:t/>
            </a:r>
            <a:endParaRPr sz="800">
              <a:solidFill>
                <a:srgbClr val="0E2356"/>
              </a:solidFill>
              <a:latin typeface="Ubuntu"/>
              <a:ea typeface="Ubuntu"/>
              <a:cs typeface="Ubuntu"/>
              <a:sym typeface="Ubuntu"/>
            </a:endParaRPr>
          </a:p>
        </p:txBody>
      </p:sp>
      <p:pic>
        <p:nvPicPr>
          <p:cNvPr id="178" name="Google Shape;178;p20"/>
          <p:cNvPicPr preferRelativeResize="0"/>
          <p:nvPr/>
        </p:nvPicPr>
        <p:blipFill>
          <a:blip r:embed="rId3">
            <a:alphaModFix/>
          </a:blip>
          <a:stretch>
            <a:fillRect/>
          </a:stretch>
        </p:blipFill>
        <p:spPr>
          <a:xfrm>
            <a:off x="4451425" y="776850"/>
            <a:ext cx="4241400" cy="2383937"/>
          </a:xfrm>
          <a:prstGeom prst="rect">
            <a:avLst/>
          </a:prstGeom>
          <a:noFill/>
          <a:ln cap="flat" cmpd="sng" w="9525">
            <a:solidFill>
              <a:srgbClr val="12316A"/>
            </a:solidFill>
            <a:prstDash val="solid"/>
            <a:round/>
            <a:headEnd len="sm" w="sm" type="none"/>
            <a:tailEnd len="sm" w="sm" type="none"/>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21"/>
          <p:cNvSpPr txBox="1"/>
          <p:nvPr>
            <p:ph idx="1" type="body"/>
          </p:nvPr>
        </p:nvSpPr>
        <p:spPr>
          <a:xfrm>
            <a:off x="189375" y="630300"/>
            <a:ext cx="5998800" cy="605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solidFill>
                  <a:srgbClr val="011C5D"/>
                </a:solidFill>
              </a:rPr>
              <a:t>Tokenization</a:t>
            </a:r>
            <a:endParaRPr>
              <a:solidFill>
                <a:srgbClr val="011C5D"/>
              </a:solidFill>
            </a:endParaRPr>
          </a:p>
        </p:txBody>
      </p:sp>
      <p:sp>
        <p:nvSpPr>
          <p:cNvPr id="184" name="Google Shape;184;p2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85" name="Google Shape;185;p21"/>
          <p:cNvSpPr txBox="1"/>
          <p:nvPr>
            <p:ph type="title"/>
          </p:nvPr>
        </p:nvSpPr>
        <p:spPr>
          <a:xfrm>
            <a:off x="0" y="0"/>
            <a:ext cx="7595700" cy="51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I.A.3 Tokenization</a:t>
            </a:r>
            <a:endParaRPr/>
          </a:p>
        </p:txBody>
      </p:sp>
      <p:sp>
        <p:nvSpPr>
          <p:cNvPr id="186" name="Google Shape;186;p21"/>
          <p:cNvSpPr txBox="1"/>
          <p:nvPr/>
        </p:nvSpPr>
        <p:spPr>
          <a:xfrm>
            <a:off x="105450" y="1284400"/>
            <a:ext cx="4241400" cy="308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250">
              <a:solidFill>
                <a:srgbClr val="011C5D"/>
              </a:solidFill>
              <a:highlight>
                <a:srgbClr val="FFFFFF"/>
              </a:highlight>
              <a:latin typeface="Ubuntu"/>
              <a:ea typeface="Ubuntu"/>
              <a:cs typeface="Ubuntu"/>
              <a:sym typeface="Ubuntu"/>
            </a:endParaRPr>
          </a:p>
          <a:p>
            <a:pPr indent="-301625" lvl="0" marL="457200" rtl="0" algn="l">
              <a:spcBef>
                <a:spcPts val="0"/>
              </a:spcBef>
              <a:spcAft>
                <a:spcPts val="0"/>
              </a:spcAft>
              <a:buClr>
                <a:srgbClr val="011C5D"/>
              </a:buClr>
              <a:buSzPts val="1150"/>
              <a:buFont typeface="Ubuntu"/>
              <a:buChar char="-"/>
            </a:pPr>
            <a:r>
              <a:rPr lang="en" sz="1150">
                <a:solidFill>
                  <a:srgbClr val="011C5D"/>
                </a:solidFill>
                <a:highlight>
                  <a:srgbClr val="FFFFFF"/>
                </a:highlight>
                <a:latin typeface="Ubuntu"/>
                <a:ea typeface="Ubuntu"/>
                <a:cs typeface="Ubuntu"/>
                <a:sym typeface="Ubuntu"/>
              </a:rPr>
              <a:t>Byte-Pair Encoding (BPE) was introduced in </a:t>
            </a:r>
            <a:r>
              <a:rPr lang="en" sz="1150" u="sng">
                <a:solidFill>
                  <a:srgbClr val="011C5D"/>
                </a:solidFill>
                <a:highlight>
                  <a:srgbClr val="FFFFFF"/>
                </a:highlight>
                <a:latin typeface="Ubuntu"/>
                <a:ea typeface="Ubuntu"/>
                <a:cs typeface="Ubuntu"/>
                <a:sym typeface="Ubuntu"/>
                <a:hlinkClick r:id="rId3">
                  <a:extLst>
                    <a:ext uri="{A12FA001-AC4F-418D-AE19-62706E023703}">
                      <ahyp:hlinkClr val="tx"/>
                    </a:ext>
                  </a:extLst>
                </a:hlinkClick>
              </a:rPr>
              <a:t>Neural Machine Translation of Rare Words with Subword Units (Sennrich et al., 2015)</a:t>
            </a:r>
            <a:r>
              <a:rPr lang="en" sz="1150">
                <a:solidFill>
                  <a:srgbClr val="011C5D"/>
                </a:solidFill>
                <a:highlight>
                  <a:srgbClr val="FFFFFF"/>
                </a:highlight>
                <a:latin typeface="Ubuntu"/>
                <a:ea typeface="Ubuntu"/>
                <a:cs typeface="Ubuntu"/>
                <a:sym typeface="Ubuntu"/>
              </a:rPr>
              <a:t>. BPE relies on a pre-tokenizer that splits the training data into words. </a:t>
            </a:r>
            <a:endParaRPr sz="1150">
              <a:solidFill>
                <a:srgbClr val="011C5D"/>
              </a:solidFill>
              <a:highlight>
                <a:srgbClr val="FFFFFF"/>
              </a:highlight>
              <a:latin typeface="Ubuntu"/>
              <a:ea typeface="Ubuntu"/>
              <a:cs typeface="Ubuntu"/>
              <a:sym typeface="Ubuntu"/>
            </a:endParaRPr>
          </a:p>
          <a:p>
            <a:pPr indent="0" lvl="0" marL="0" rtl="0" algn="l">
              <a:spcBef>
                <a:spcPts val="0"/>
              </a:spcBef>
              <a:spcAft>
                <a:spcPts val="0"/>
              </a:spcAft>
              <a:buNone/>
            </a:pPr>
            <a:r>
              <a:t/>
            </a:r>
            <a:endParaRPr sz="1150">
              <a:solidFill>
                <a:srgbClr val="011C5D"/>
              </a:solidFill>
              <a:highlight>
                <a:srgbClr val="FFFFFF"/>
              </a:highlight>
              <a:latin typeface="Ubuntu"/>
              <a:ea typeface="Ubuntu"/>
              <a:cs typeface="Ubuntu"/>
              <a:sym typeface="Ubuntu"/>
            </a:endParaRPr>
          </a:p>
          <a:p>
            <a:pPr indent="-301625" lvl="0" marL="457200" rtl="0" algn="l">
              <a:spcBef>
                <a:spcPts val="0"/>
              </a:spcBef>
              <a:spcAft>
                <a:spcPts val="0"/>
              </a:spcAft>
              <a:buClr>
                <a:srgbClr val="011C5D"/>
              </a:buClr>
              <a:buSzPts val="1150"/>
              <a:buChar char="-"/>
            </a:pPr>
            <a:r>
              <a:rPr b="1" lang="en" sz="1150">
                <a:solidFill>
                  <a:srgbClr val="011C5D"/>
                </a:solidFill>
                <a:highlight>
                  <a:srgbClr val="FFFFFF"/>
                </a:highlight>
                <a:latin typeface="Ubuntu"/>
                <a:ea typeface="Ubuntu"/>
                <a:cs typeface="Ubuntu"/>
                <a:sym typeface="Ubuntu"/>
              </a:rPr>
              <a:t>Pretokenization</a:t>
            </a:r>
            <a:r>
              <a:rPr lang="en" sz="1150">
                <a:solidFill>
                  <a:srgbClr val="011C5D"/>
                </a:solidFill>
                <a:highlight>
                  <a:srgbClr val="FFFFFF"/>
                </a:highlight>
                <a:latin typeface="Ubuntu"/>
                <a:ea typeface="Ubuntu"/>
                <a:cs typeface="Ubuntu"/>
                <a:sym typeface="Ubuntu"/>
              </a:rPr>
              <a:t> can be as simple as space tokenization, e.g. </a:t>
            </a:r>
            <a:r>
              <a:rPr lang="en" sz="1150" u="sng">
                <a:solidFill>
                  <a:srgbClr val="011C5D"/>
                </a:solidFill>
                <a:highlight>
                  <a:srgbClr val="FFFFFF"/>
                </a:highlight>
                <a:latin typeface="Ubuntu"/>
                <a:ea typeface="Ubuntu"/>
                <a:cs typeface="Ubuntu"/>
                <a:sym typeface="Ubuntu"/>
                <a:hlinkClick r:id="rId4">
                  <a:extLst>
                    <a:ext uri="{A12FA001-AC4F-418D-AE19-62706E023703}">
                      <ahyp:hlinkClr val="tx"/>
                    </a:ext>
                  </a:extLst>
                </a:hlinkClick>
              </a:rPr>
              <a:t>GPT-2</a:t>
            </a:r>
            <a:r>
              <a:rPr lang="en" sz="1150">
                <a:solidFill>
                  <a:srgbClr val="011C5D"/>
                </a:solidFill>
                <a:highlight>
                  <a:srgbClr val="FFFFFF"/>
                </a:highlight>
                <a:latin typeface="Ubuntu"/>
                <a:ea typeface="Ubuntu"/>
                <a:cs typeface="Ubuntu"/>
                <a:sym typeface="Ubuntu"/>
              </a:rPr>
              <a:t>, </a:t>
            </a:r>
            <a:r>
              <a:rPr lang="en" sz="1150" u="sng">
                <a:solidFill>
                  <a:srgbClr val="011C5D"/>
                </a:solidFill>
                <a:highlight>
                  <a:srgbClr val="FFFFFF"/>
                </a:highlight>
                <a:latin typeface="Ubuntu"/>
                <a:ea typeface="Ubuntu"/>
                <a:cs typeface="Ubuntu"/>
                <a:sym typeface="Ubuntu"/>
                <a:hlinkClick r:id="rId5">
                  <a:extLst>
                    <a:ext uri="{A12FA001-AC4F-418D-AE19-62706E023703}">
                      <ahyp:hlinkClr val="tx"/>
                    </a:ext>
                  </a:extLst>
                </a:hlinkClick>
              </a:rPr>
              <a:t>RoBERTa</a:t>
            </a:r>
            <a:r>
              <a:rPr lang="en" sz="1150">
                <a:solidFill>
                  <a:srgbClr val="011C5D"/>
                </a:solidFill>
                <a:highlight>
                  <a:srgbClr val="FFFFFF"/>
                </a:highlight>
                <a:latin typeface="Ubuntu"/>
                <a:ea typeface="Ubuntu"/>
                <a:cs typeface="Ubuntu"/>
                <a:sym typeface="Ubuntu"/>
              </a:rPr>
              <a:t>. More advanced pre-tokenization include rule-based tokenization, e.g. </a:t>
            </a:r>
            <a:r>
              <a:rPr lang="en" sz="1150" u="sng">
                <a:solidFill>
                  <a:srgbClr val="011C5D"/>
                </a:solidFill>
                <a:highlight>
                  <a:srgbClr val="FFFFFF"/>
                </a:highlight>
                <a:latin typeface="Ubuntu"/>
                <a:ea typeface="Ubuntu"/>
                <a:cs typeface="Ubuntu"/>
                <a:sym typeface="Ubuntu"/>
                <a:hlinkClick r:id="rId6">
                  <a:extLst>
                    <a:ext uri="{A12FA001-AC4F-418D-AE19-62706E023703}">
                      <ahyp:hlinkClr val="tx"/>
                    </a:ext>
                  </a:extLst>
                </a:hlinkClick>
              </a:rPr>
              <a:t>XLM</a:t>
            </a:r>
            <a:r>
              <a:rPr lang="en" sz="1150">
                <a:solidFill>
                  <a:srgbClr val="011C5D"/>
                </a:solidFill>
                <a:highlight>
                  <a:srgbClr val="FFFFFF"/>
                </a:highlight>
                <a:latin typeface="Ubuntu"/>
                <a:ea typeface="Ubuntu"/>
                <a:cs typeface="Ubuntu"/>
                <a:sym typeface="Ubuntu"/>
              </a:rPr>
              <a:t>, </a:t>
            </a:r>
            <a:r>
              <a:rPr lang="en" sz="1150" u="sng">
                <a:solidFill>
                  <a:srgbClr val="011C5D"/>
                </a:solidFill>
                <a:highlight>
                  <a:srgbClr val="FFFFFF"/>
                </a:highlight>
                <a:latin typeface="Ubuntu"/>
                <a:ea typeface="Ubuntu"/>
                <a:cs typeface="Ubuntu"/>
                <a:sym typeface="Ubuntu"/>
                <a:hlinkClick r:id="rId7">
                  <a:extLst>
                    <a:ext uri="{A12FA001-AC4F-418D-AE19-62706E023703}">
                      <ahyp:hlinkClr val="tx"/>
                    </a:ext>
                  </a:extLst>
                </a:hlinkClick>
              </a:rPr>
              <a:t>FlauBERT</a:t>
            </a:r>
            <a:r>
              <a:rPr lang="en" sz="1150">
                <a:solidFill>
                  <a:srgbClr val="011C5D"/>
                </a:solidFill>
                <a:highlight>
                  <a:srgbClr val="FFFFFF"/>
                </a:highlight>
                <a:latin typeface="Ubuntu"/>
                <a:ea typeface="Ubuntu"/>
                <a:cs typeface="Ubuntu"/>
                <a:sym typeface="Ubuntu"/>
              </a:rPr>
              <a:t> which uses Moses for most languages, or </a:t>
            </a:r>
            <a:r>
              <a:rPr lang="en" sz="1150" u="sng">
                <a:solidFill>
                  <a:srgbClr val="011C5D"/>
                </a:solidFill>
                <a:highlight>
                  <a:srgbClr val="FFFFFF"/>
                </a:highlight>
                <a:latin typeface="Ubuntu"/>
                <a:ea typeface="Ubuntu"/>
                <a:cs typeface="Ubuntu"/>
                <a:sym typeface="Ubuntu"/>
                <a:hlinkClick r:id="rId8">
                  <a:extLst>
                    <a:ext uri="{A12FA001-AC4F-418D-AE19-62706E023703}">
                      <ahyp:hlinkClr val="tx"/>
                    </a:ext>
                  </a:extLst>
                </a:hlinkClick>
              </a:rPr>
              <a:t>GPT</a:t>
            </a:r>
            <a:r>
              <a:rPr lang="en" sz="1150">
                <a:solidFill>
                  <a:srgbClr val="011C5D"/>
                </a:solidFill>
                <a:highlight>
                  <a:srgbClr val="FFFFFF"/>
                </a:highlight>
                <a:latin typeface="Ubuntu"/>
                <a:ea typeface="Ubuntu"/>
                <a:cs typeface="Ubuntu"/>
                <a:sym typeface="Ubuntu"/>
              </a:rPr>
              <a:t> which uses spaCy and ftfy, to count the frequency of each word in the training corpus.</a:t>
            </a:r>
            <a:endParaRPr sz="1150">
              <a:solidFill>
                <a:srgbClr val="011C5D"/>
              </a:solidFill>
              <a:highlight>
                <a:srgbClr val="FFFFFF"/>
              </a:highlight>
              <a:latin typeface="Ubuntu"/>
              <a:ea typeface="Ubuntu"/>
              <a:cs typeface="Ubuntu"/>
              <a:sym typeface="Ubuntu"/>
            </a:endParaRPr>
          </a:p>
          <a:p>
            <a:pPr indent="0" lvl="0" marL="0" rtl="0" algn="l">
              <a:spcBef>
                <a:spcPts val="0"/>
              </a:spcBef>
              <a:spcAft>
                <a:spcPts val="0"/>
              </a:spcAft>
              <a:buNone/>
            </a:pPr>
            <a:r>
              <a:t/>
            </a:r>
            <a:endParaRPr sz="1250">
              <a:solidFill>
                <a:srgbClr val="011C5D"/>
              </a:solidFill>
              <a:highlight>
                <a:srgbClr val="FFFFFF"/>
              </a:highlight>
              <a:latin typeface="Ubuntu"/>
              <a:ea typeface="Ubuntu"/>
              <a:cs typeface="Ubuntu"/>
              <a:sym typeface="Ubuntu"/>
            </a:endParaRPr>
          </a:p>
          <a:p>
            <a:pPr indent="0" lvl="0" marL="914400" rtl="0" algn="l">
              <a:spcBef>
                <a:spcPts val="0"/>
              </a:spcBef>
              <a:spcAft>
                <a:spcPts val="0"/>
              </a:spcAft>
              <a:buNone/>
            </a:pPr>
            <a:r>
              <a:t/>
            </a:r>
            <a:endParaRPr sz="1250">
              <a:solidFill>
                <a:srgbClr val="011C5D"/>
              </a:solidFill>
              <a:highlight>
                <a:srgbClr val="FFFFFF"/>
              </a:highlight>
              <a:latin typeface="Ubuntu"/>
              <a:ea typeface="Ubuntu"/>
              <a:cs typeface="Ubuntu"/>
              <a:sym typeface="Ubuntu"/>
            </a:endParaRPr>
          </a:p>
        </p:txBody>
      </p:sp>
      <p:sp>
        <p:nvSpPr>
          <p:cNvPr id="187" name="Google Shape;187;p21"/>
          <p:cNvSpPr txBox="1"/>
          <p:nvPr/>
        </p:nvSpPr>
        <p:spPr>
          <a:xfrm>
            <a:off x="340975" y="4086750"/>
            <a:ext cx="4182900" cy="60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Ubuntu"/>
                <a:ea typeface="Ubuntu"/>
                <a:cs typeface="Ubuntu"/>
                <a:sym typeface="Ubuntu"/>
              </a:rPr>
              <a:t>Q. What is the problem with numbers as tokens ?</a:t>
            </a:r>
            <a:endParaRPr sz="1200">
              <a:solidFill>
                <a:schemeClr val="dk1"/>
              </a:solidFill>
              <a:latin typeface="Ubuntu"/>
              <a:ea typeface="Ubuntu"/>
              <a:cs typeface="Ubuntu"/>
              <a:sym typeface="Ubuntu"/>
            </a:endParaRPr>
          </a:p>
        </p:txBody>
      </p:sp>
      <p:pic>
        <p:nvPicPr>
          <p:cNvPr id="188" name="Google Shape;188;p21"/>
          <p:cNvPicPr preferRelativeResize="0"/>
          <p:nvPr/>
        </p:nvPicPr>
        <p:blipFill>
          <a:blip r:embed="rId9">
            <a:alphaModFix/>
          </a:blip>
          <a:stretch>
            <a:fillRect/>
          </a:stretch>
        </p:blipFill>
        <p:spPr>
          <a:xfrm>
            <a:off x="4523870" y="514200"/>
            <a:ext cx="4620130" cy="3962738"/>
          </a:xfrm>
          <a:prstGeom prst="rect">
            <a:avLst/>
          </a:prstGeom>
          <a:noFill/>
          <a:ln cap="flat" cmpd="sng" w="9525">
            <a:solidFill>
              <a:srgbClr val="12316A"/>
            </a:solidFill>
            <a:prstDash val="solid"/>
            <a:round/>
            <a:headEnd len="sm" w="sm" type="none"/>
            <a:tailEnd len="sm" w="sm" type="none"/>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22"/>
          <p:cNvSpPr txBox="1"/>
          <p:nvPr>
            <p:ph idx="1" type="body"/>
          </p:nvPr>
        </p:nvSpPr>
        <p:spPr>
          <a:xfrm>
            <a:off x="189375" y="630300"/>
            <a:ext cx="5998800" cy="605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solidFill>
                  <a:srgbClr val="011C5D"/>
                </a:solidFill>
              </a:rPr>
              <a:t>Evaluation </a:t>
            </a:r>
            <a:endParaRPr>
              <a:solidFill>
                <a:srgbClr val="011C5D"/>
              </a:solidFill>
            </a:endParaRPr>
          </a:p>
        </p:txBody>
      </p:sp>
      <p:sp>
        <p:nvSpPr>
          <p:cNvPr id="194" name="Google Shape;194;p2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95" name="Google Shape;195;p22"/>
          <p:cNvSpPr txBox="1"/>
          <p:nvPr>
            <p:ph type="title"/>
          </p:nvPr>
        </p:nvSpPr>
        <p:spPr>
          <a:xfrm>
            <a:off x="0" y="0"/>
            <a:ext cx="7595700" cy="51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I.A.4 Evaluation</a:t>
            </a:r>
            <a:endParaRPr/>
          </a:p>
        </p:txBody>
      </p:sp>
      <p:sp>
        <p:nvSpPr>
          <p:cNvPr id="196" name="Google Shape;196;p22"/>
          <p:cNvSpPr txBox="1"/>
          <p:nvPr/>
        </p:nvSpPr>
        <p:spPr>
          <a:xfrm>
            <a:off x="105450" y="1185350"/>
            <a:ext cx="4241400" cy="36366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en" sz="1100">
                <a:solidFill>
                  <a:srgbClr val="12316A"/>
                </a:solidFill>
                <a:highlight>
                  <a:srgbClr val="FDFDFD"/>
                </a:highlight>
                <a:latin typeface="Ubuntu"/>
                <a:ea typeface="Ubuntu"/>
                <a:cs typeface="Ubuntu"/>
                <a:sym typeface="Ubuntu"/>
              </a:rPr>
              <a:t>Instead of cross-entropy, it is more common to report its transformation called perplexity:</a:t>
            </a:r>
            <a:endParaRPr sz="1100">
              <a:solidFill>
                <a:srgbClr val="12316A"/>
              </a:solidFill>
              <a:highlight>
                <a:srgbClr val="FDFDFD"/>
              </a:highlight>
              <a:latin typeface="Ubuntu"/>
              <a:ea typeface="Ubuntu"/>
              <a:cs typeface="Ubuntu"/>
              <a:sym typeface="Ubuntu"/>
            </a:endParaRPr>
          </a:p>
          <a:p>
            <a:pPr indent="0" lvl="0" marL="0" rtl="0" algn="just">
              <a:lnSpc>
                <a:spcPct val="115000"/>
              </a:lnSpc>
              <a:spcBef>
                <a:spcPts val="1100"/>
              </a:spcBef>
              <a:spcAft>
                <a:spcPts val="0"/>
              </a:spcAft>
              <a:buNone/>
            </a:pPr>
            <a:r>
              <a:rPr b="1" lang="en" sz="1100">
                <a:solidFill>
                  <a:srgbClr val="12316A"/>
                </a:solidFill>
                <a:highlight>
                  <a:srgbClr val="FDFDFD"/>
                </a:highlight>
                <a:latin typeface="Ubuntu"/>
                <a:ea typeface="Ubuntu"/>
                <a:cs typeface="Ubuntu"/>
                <a:sym typeface="Ubuntu"/>
              </a:rPr>
              <a:t>A better model has higher log-likelihood and lower perplexity.</a:t>
            </a:r>
            <a:endParaRPr b="1" sz="1100">
              <a:solidFill>
                <a:srgbClr val="12316A"/>
              </a:solidFill>
              <a:highlight>
                <a:srgbClr val="FDFDFD"/>
              </a:highlight>
              <a:latin typeface="Ubuntu"/>
              <a:ea typeface="Ubuntu"/>
              <a:cs typeface="Ubuntu"/>
              <a:sym typeface="Ubuntu"/>
            </a:endParaRPr>
          </a:p>
          <a:p>
            <a:pPr indent="0" lvl="0" marL="0" rtl="0" algn="just">
              <a:lnSpc>
                <a:spcPct val="115000"/>
              </a:lnSpc>
              <a:spcBef>
                <a:spcPts val="1100"/>
              </a:spcBef>
              <a:spcAft>
                <a:spcPts val="0"/>
              </a:spcAft>
              <a:buNone/>
            </a:pPr>
            <a:r>
              <a:rPr lang="en" sz="1100">
                <a:solidFill>
                  <a:srgbClr val="12316A"/>
                </a:solidFill>
                <a:highlight>
                  <a:srgbClr val="FDFDFD"/>
                </a:highlight>
                <a:latin typeface="Ubuntu"/>
                <a:ea typeface="Ubuntu"/>
                <a:cs typeface="Ubuntu"/>
                <a:sym typeface="Ubuntu"/>
              </a:rPr>
              <a:t>Perplexity</a:t>
            </a:r>
            <a:r>
              <a:rPr lang="en" sz="1100">
                <a:solidFill>
                  <a:srgbClr val="12316A"/>
                </a:solidFill>
                <a:highlight>
                  <a:srgbClr val="FDFDFD"/>
                </a:highlight>
                <a:latin typeface="Ubuntu"/>
                <a:ea typeface="Ubuntu"/>
                <a:cs typeface="Ubuntu"/>
                <a:sym typeface="Ubuntu"/>
              </a:rPr>
              <a:t> = 10 ≃ The model hesitates between 10 tokens</a:t>
            </a:r>
            <a:endParaRPr sz="1100">
              <a:solidFill>
                <a:srgbClr val="12316A"/>
              </a:solidFill>
              <a:highlight>
                <a:srgbClr val="FDFDFD"/>
              </a:highlight>
              <a:latin typeface="Ubuntu"/>
              <a:ea typeface="Ubuntu"/>
              <a:cs typeface="Ubuntu"/>
              <a:sym typeface="Ubuntu"/>
            </a:endParaRPr>
          </a:p>
          <a:p>
            <a:pPr indent="0" lvl="0" marL="0" rtl="0" algn="just">
              <a:lnSpc>
                <a:spcPct val="115000"/>
              </a:lnSpc>
              <a:spcBef>
                <a:spcPts val="1100"/>
              </a:spcBef>
              <a:spcAft>
                <a:spcPts val="0"/>
              </a:spcAft>
              <a:buClr>
                <a:schemeClr val="dk1"/>
              </a:buClr>
              <a:buSzPts val="1100"/>
              <a:buFont typeface="Arial"/>
              <a:buNone/>
            </a:pPr>
            <a:r>
              <a:rPr lang="en" sz="1100">
                <a:solidFill>
                  <a:srgbClr val="12316A"/>
                </a:solidFill>
                <a:highlight>
                  <a:srgbClr val="FDFDFD"/>
                </a:highlight>
                <a:latin typeface="Ubuntu"/>
                <a:ea typeface="Ubuntu"/>
                <a:cs typeface="Ubuntu"/>
                <a:sym typeface="Ubuntu"/>
              </a:rPr>
              <a:t>To better understand which values we can expect, let's evaluate the best and the worst possible perplexities.</a:t>
            </a:r>
            <a:endParaRPr sz="1100">
              <a:solidFill>
                <a:srgbClr val="12316A"/>
              </a:solidFill>
              <a:highlight>
                <a:srgbClr val="FDFDFD"/>
              </a:highlight>
              <a:latin typeface="Ubuntu"/>
              <a:ea typeface="Ubuntu"/>
              <a:cs typeface="Ubuntu"/>
              <a:sym typeface="Ubuntu"/>
            </a:endParaRPr>
          </a:p>
          <a:p>
            <a:pPr indent="-298450" lvl="0" marL="749300" rtl="0" algn="l">
              <a:lnSpc>
                <a:spcPct val="115000"/>
              </a:lnSpc>
              <a:spcBef>
                <a:spcPts val="1100"/>
              </a:spcBef>
              <a:spcAft>
                <a:spcPts val="0"/>
              </a:spcAft>
              <a:buClr>
                <a:srgbClr val="12316A"/>
              </a:buClr>
              <a:buSzPts val="1100"/>
              <a:buFont typeface="Ubuntu"/>
              <a:buChar char="●"/>
            </a:pPr>
            <a:r>
              <a:rPr i="1" lang="en" sz="1100">
                <a:solidFill>
                  <a:srgbClr val="12316A"/>
                </a:solidFill>
                <a:highlight>
                  <a:srgbClr val="FDFDFD"/>
                </a:highlight>
                <a:latin typeface="Ubuntu"/>
                <a:ea typeface="Ubuntu"/>
                <a:cs typeface="Ubuntu"/>
                <a:sym typeface="Ubuntu"/>
              </a:rPr>
              <a:t>the best perplexity is 1:</a:t>
            </a:r>
            <a:br>
              <a:rPr lang="en" sz="1100">
                <a:solidFill>
                  <a:srgbClr val="12316A"/>
                </a:solidFill>
                <a:highlight>
                  <a:srgbClr val="FDFDFD"/>
                </a:highlight>
                <a:latin typeface="Ubuntu"/>
                <a:ea typeface="Ubuntu"/>
                <a:cs typeface="Ubuntu"/>
                <a:sym typeface="Ubuntu"/>
              </a:rPr>
            </a:br>
            <a:r>
              <a:rPr lang="en" sz="1100">
                <a:solidFill>
                  <a:srgbClr val="12316A"/>
                </a:solidFill>
                <a:highlight>
                  <a:srgbClr val="FDFDFD"/>
                </a:highlight>
                <a:latin typeface="Ubuntu"/>
                <a:ea typeface="Ubuntu"/>
                <a:cs typeface="Ubuntu"/>
                <a:sym typeface="Ubuntu"/>
              </a:rPr>
              <a:t>If our model is perfect and assigns probability 1 to correct tokens (the ones from the text), then the log-probability is zero, and the perplexity is 1.</a:t>
            </a:r>
            <a:endParaRPr sz="1100">
              <a:solidFill>
                <a:srgbClr val="12316A"/>
              </a:solidFill>
              <a:highlight>
                <a:srgbClr val="FDFDFD"/>
              </a:highlight>
              <a:latin typeface="Ubuntu"/>
              <a:ea typeface="Ubuntu"/>
              <a:cs typeface="Ubuntu"/>
              <a:sym typeface="Ubuntu"/>
            </a:endParaRPr>
          </a:p>
          <a:p>
            <a:pPr indent="-298450" lvl="0" marL="749300" marR="38100" rtl="0" algn="l">
              <a:lnSpc>
                <a:spcPct val="115000"/>
              </a:lnSpc>
              <a:spcBef>
                <a:spcPts val="0"/>
              </a:spcBef>
              <a:spcAft>
                <a:spcPts val="0"/>
              </a:spcAft>
              <a:buClr>
                <a:srgbClr val="12316A"/>
              </a:buClr>
              <a:buSzPts val="1100"/>
              <a:buFont typeface="Ubuntu"/>
              <a:buChar char="●"/>
            </a:pPr>
            <a:r>
              <a:rPr i="1" lang="en" sz="1100">
                <a:solidFill>
                  <a:srgbClr val="12316A"/>
                </a:solidFill>
                <a:highlight>
                  <a:srgbClr val="FDFDFD"/>
                </a:highlight>
                <a:latin typeface="Ubuntu"/>
                <a:ea typeface="Ubuntu"/>
                <a:cs typeface="Ubuntu"/>
                <a:sym typeface="Ubuntu"/>
              </a:rPr>
              <a:t>the worst perplexity is |V|:</a:t>
            </a:r>
            <a:br>
              <a:rPr lang="en" sz="1100">
                <a:solidFill>
                  <a:srgbClr val="12316A"/>
                </a:solidFill>
                <a:highlight>
                  <a:srgbClr val="FDFDFD"/>
                </a:highlight>
                <a:latin typeface="Ubuntu"/>
                <a:ea typeface="Ubuntu"/>
                <a:cs typeface="Ubuntu"/>
                <a:sym typeface="Ubuntu"/>
              </a:rPr>
            </a:br>
            <a:r>
              <a:rPr lang="en" sz="1100">
                <a:solidFill>
                  <a:srgbClr val="12316A"/>
                </a:solidFill>
                <a:highlight>
                  <a:srgbClr val="FDFDFD"/>
                </a:highlight>
                <a:latin typeface="Ubuntu"/>
                <a:ea typeface="Ubuntu"/>
                <a:cs typeface="Ubuntu"/>
                <a:sym typeface="Ubuntu"/>
              </a:rPr>
              <a:t>In the worst case, LM knows absolutely nothing about the data: it thinks that all tokens have the same probability 1/|V|</a:t>
            </a:r>
            <a:endParaRPr sz="1100">
              <a:solidFill>
                <a:srgbClr val="12316A"/>
              </a:solidFill>
              <a:highlight>
                <a:srgbClr val="FDFDFD"/>
              </a:highlight>
              <a:latin typeface="Ubuntu"/>
              <a:ea typeface="Ubuntu"/>
              <a:cs typeface="Ubuntu"/>
              <a:sym typeface="Ubuntu"/>
            </a:endParaRPr>
          </a:p>
          <a:p>
            <a:pPr indent="0" lvl="0" marL="0" rtl="0" algn="l">
              <a:lnSpc>
                <a:spcPct val="115000"/>
              </a:lnSpc>
              <a:spcBef>
                <a:spcPts val="1100"/>
              </a:spcBef>
              <a:spcAft>
                <a:spcPts val="0"/>
              </a:spcAft>
              <a:buNone/>
            </a:pPr>
            <a:r>
              <a:t/>
            </a:r>
            <a:endParaRPr sz="1100">
              <a:solidFill>
                <a:srgbClr val="12316A"/>
              </a:solidFill>
              <a:highlight>
                <a:srgbClr val="FDFDFD"/>
              </a:highlight>
              <a:latin typeface="Ubuntu"/>
              <a:ea typeface="Ubuntu"/>
              <a:cs typeface="Ubuntu"/>
              <a:sym typeface="Ubuntu"/>
            </a:endParaRPr>
          </a:p>
          <a:p>
            <a:pPr indent="0" lvl="0" marL="0" rtl="0" algn="l">
              <a:spcBef>
                <a:spcPts val="1100"/>
              </a:spcBef>
              <a:spcAft>
                <a:spcPts val="0"/>
              </a:spcAft>
              <a:buNone/>
            </a:pPr>
            <a:r>
              <a:t/>
            </a:r>
            <a:endParaRPr sz="1100">
              <a:solidFill>
                <a:srgbClr val="12316A"/>
              </a:solidFill>
              <a:highlight>
                <a:srgbClr val="FFFFFF"/>
              </a:highlight>
              <a:latin typeface="Ubuntu"/>
              <a:ea typeface="Ubuntu"/>
              <a:cs typeface="Ubuntu"/>
              <a:sym typeface="Ubuntu"/>
            </a:endParaRPr>
          </a:p>
          <a:p>
            <a:pPr indent="0" lvl="0" marL="914400" rtl="0" algn="l">
              <a:spcBef>
                <a:spcPts val="0"/>
              </a:spcBef>
              <a:spcAft>
                <a:spcPts val="0"/>
              </a:spcAft>
              <a:buNone/>
            </a:pPr>
            <a:r>
              <a:t/>
            </a:r>
            <a:endParaRPr sz="1100">
              <a:solidFill>
                <a:srgbClr val="12316A"/>
              </a:solidFill>
              <a:highlight>
                <a:srgbClr val="FFFFFF"/>
              </a:highlight>
              <a:latin typeface="Ubuntu"/>
              <a:ea typeface="Ubuntu"/>
              <a:cs typeface="Ubuntu"/>
              <a:sym typeface="Ubuntu"/>
            </a:endParaRPr>
          </a:p>
        </p:txBody>
      </p:sp>
      <p:pic>
        <p:nvPicPr>
          <p:cNvPr id="197" name="Google Shape;197;p22"/>
          <p:cNvPicPr preferRelativeResize="0"/>
          <p:nvPr/>
        </p:nvPicPr>
        <p:blipFill>
          <a:blip r:embed="rId3">
            <a:alphaModFix/>
          </a:blip>
          <a:stretch>
            <a:fillRect/>
          </a:stretch>
        </p:blipFill>
        <p:spPr>
          <a:xfrm>
            <a:off x="5057575" y="981650"/>
            <a:ext cx="4086425" cy="773100"/>
          </a:xfrm>
          <a:prstGeom prst="rect">
            <a:avLst/>
          </a:prstGeom>
          <a:noFill/>
          <a:ln>
            <a:noFill/>
          </a:ln>
        </p:spPr>
      </p:pic>
      <p:sp>
        <p:nvSpPr>
          <p:cNvPr id="198" name="Google Shape;198;p22"/>
          <p:cNvSpPr txBox="1"/>
          <p:nvPr/>
        </p:nvSpPr>
        <p:spPr>
          <a:xfrm>
            <a:off x="4714600" y="2915600"/>
            <a:ext cx="4347900" cy="43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500">
                <a:solidFill>
                  <a:srgbClr val="111111"/>
                </a:solidFill>
                <a:latin typeface="Ubuntu"/>
                <a:ea typeface="Ubuntu"/>
                <a:cs typeface="Ubuntu"/>
                <a:sym typeface="Ubuntu"/>
              </a:rPr>
              <a:t>Q. Prove that the worst perplexity is </a:t>
            </a:r>
            <a:r>
              <a:rPr i="1" lang="en" sz="1500">
                <a:solidFill>
                  <a:srgbClr val="111111"/>
                </a:solidFill>
                <a:highlight>
                  <a:srgbClr val="FDFDFD"/>
                </a:highlight>
                <a:latin typeface="Ubuntu"/>
                <a:ea typeface="Ubuntu"/>
                <a:cs typeface="Ubuntu"/>
                <a:sym typeface="Ubuntu"/>
              </a:rPr>
              <a:t>|V|</a:t>
            </a:r>
            <a:endParaRPr i="1" sz="1500">
              <a:solidFill>
                <a:srgbClr val="111111"/>
              </a:solidFill>
              <a:highlight>
                <a:srgbClr val="FDFDFD"/>
              </a:highlight>
              <a:latin typeface="Ubuntu"/>
              <a:ea typeface="Ubuntu"/>
              <a:cs typeface="Ubuntu"/>
              <a:sym typeface="Ubuntu"/>
            </a:endParaRPr>
          </a:p>
        </p:txBody>
      </p:sp>
      <p:pic>
        <p:nvPicPr>
          <p:cNvPr id="199" name="Google Shape;199;p22"/>
          <p:cNvPicPr preferRelativeResize="0"/>
          <p:nvPr/>
        </p:nvPicPr>
        <p:blipFill>
          <a:blip r:embed="rId4">
            <a:alphaModFix/>
          </a:blip>
          <a:stretch>
            <a:fillRect/>
          </a:stretch>
        </p:blipFill>
        <p:spPr>
          <a:xfrm>
            <a:off x="4346850" y="1754750"/>
            <a:ext cx="4797150" cy="1045192"/>
          </a:xfrm>
          <a:prstGeom prst="rect">
            <a:avLst/>
          </a:prstGeom>
          <a:noFill/>
          <a:ln>
            <a:noFill/>
          </a:ln>
        </p:spPr>
      </p:pic>
      <p:pic>
        <p:nvPicPr>
          <p:cNvPr id="200" name="Google Shape;200;p22"/>
          <p:cNvPicPr preferRelativeResize="0"/>
          <p:nvPr/>
        </p:nvPicPr>
        <p:blipFill>
          <a:blip r:embed="rId5">
            <a:alphaModFix/>
          </a:blip>
          <a:stretch>
            <a:fillRect/>
          </a:stretch>
        </p:blipFill>
        <p:spPr>
          <a:xfrm>
            <a:off x="4395363" y="3534788"/>
            <a:ext cx="4577225" cy="393600"/>
          </a:xfrm>
          <a:prstGeom prst="rect">
            <a:avLst/>
          </a:prstGeom>
          <a:noFill/>
          <a:ln>
            <a:noFill/>
          </a:ln>
        </p:spPr>
      </p:pic>
      <p:sp>
        <p:nvSpPr>
          <p:cNvPr id="201" name="Google Shape;201;p22"/>
          <p:cNvSpPr txBox="1"/>
          <p:nvPr/>
        </p:nvSpPr>
        <p:spPr>
          <a:xfrm>
            <a:off x="5672638" y="4474850"/>
            <a:ext cx="2856300" cy="29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u="sng">
                <a:solidFill>
                  <a:schemeClr val="accent5"/>
                </a:solidFill>
                <a:latin typeface="Ubuntu"/>
                <a:ea typeface="Ubuntu"/>
                <a:cs typeface="Ubuntu"/>
                <a:sym typeface="Ubuntu"/>
                <a:hlinkClick r:id="rId6">
                  <a:extLst>
                    <a:ext uri="{A12FA001-AC4F-418D-AE19-62706E023703}">
                      <ahyp:hlinkClr val="tx"/>
                    </a:ext>
                  </a:extLst>
                </a:hlinkClick>
              </a:rPr>
              <a:t>Lena Voita, Language Modeling [Blog] </a:t>
            </a:r>
            <a:endParaRPr sz="800">
              <a:solidFill>
                <a:schemeClr val="dk2"/>
              </a:solidFill>
              <a:latin typeface="Ubuntu"/>
              <a:ea typeface="Ubuntu"/>
              <a:cs typeface="Ubuntu"/>
              <a:sym typeface="Ubuntu"/>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A71AD"/>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